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3" r:id="rId16"/>
    <p:sldId id="274" r:id="rId17"/>
    <p:sldId id="275" r:id="rId18"/>
    <p:sldId id="276" r:id="rId19"/>
    <p:sldId id="277" r:id="rId20"/>
    <p:sldId id="278" r:id="rId21"/>
    <p:sldId id="279" r:id="rId22"/>
    <p:sldId id="280" r:id="rId23"/>
    <p:sldId id="269" r:id="rId24"/>
    <p:sldId id="271" r:id="rId25"/>
    <p:sldId id="272"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6" r:id="rId60"/>
    <p:sldId id="31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9EFC-C804-601A-1244-C4F5730B8E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EA49827-F5A5-4C30-3E7C-D6A17F1805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246E422-65F1-A4B9-FE29-4484FE64ACEE}"/>
              </a:ext>
            </a:extLst>
          </p:cNvPr>
          <p:cNvSpPr>
            <a:spLocks noGrp="1"/>
          </p:cNvSpPr>
          <p:nvPr>
            <p:ph type="dt" sz="half" idx="10"/>
          </p:nvPr>
        </p:nvSpPr>
        <p:spPr/>
        <p:txBody>
          <a:bodyPr/>
          <a:lstStyle/>
          <a:p>
            <a:fld id="{43424D1C-D69F-4C3F-89BC-9C04A59B07C8}" type="datetimeFigureOut">
              <a:rPr lang="en-IN" smtClean="0"/>
              <a:t>24-01-2025</a:t>
            </a:fld>
            <a:endParaRPr lang="en-IN"/>
          </a:p>
        </p:txBody>
      </p:sp>
      <p:sp>
        <p:nvSpPr>
          <p:cNvPr id="5" name="Footer Placeholder 4">
            <a:extLst>
              <a:ext uri="{FF2B5EF4-FFF2-40B4-BE49-F238E27FC236}">
                <a16:creationId xmlns:a16="http://schemas.microsoft.com/office/drawing/2014/main" id="{BDCD809A-F8B5-3F9C-F451-195C165FAD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5D8D45-6985-4FFA-FFC6-D633024CA65F}"/>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1722027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ED8A-13A2-0FAA-2475-70E24001AA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39CF9F-B3B0-F963-EF48-DCF1753ACA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225F3E-DCB7-8EC6-293A-0C397A9F628B}"/>
              </a:ext>
            </a:extLst>
          </p:cNvPr>
          <p:cNvSpPr>
            <a:spLocks noGrp="1"/>
          </p:cNvSpPr>
          <p:nvPr>
            <p:ph type="dt" sz="half" idx="10"/>
          </p:nvPr>
        </p:nvSpPr>
        <p:spPr/>
        <p:txBody>
          <a:bodyPr/>
          <a:lstStyle/>
          <a:p>
            <a:fld id="{43424D1C-D69F-4C3F-89BC-9C04A59B07C8}" type="datetimeFigureOut">
              <a:rPr lang="en-IN" smtClean="0"/>
              <a:t>24-01-2025</a:t>
            </a:fld>
            <a:endParaRPr lang="en-IN"/>
          </a:p>
        </p:txBody>
      </p:sp>
      <p:sp>
        <p:nvSpPr>
          <p:cNvPr id="5" name="Footer Placeholder 4">
            <a:extLst>
              <a:ext uri="{FF2B5EF4-FFF2-40B4-BE49-F238E27FC236}">
                <a16:creationId xmlns:a16="http://schemas.microsoft.com/office/drawing/2014/main" id="{01031E51-7DCC-A733-CCE6-B3BD67AE63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35A579-60D2-44A7-55F8-15AD531CD850}"/>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737230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62D2A-C071-6C90-42F0-C544604FE7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417C03-CA08-971B-8560-D4FE184373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C03D68-9E7E-449E-EE30-7CB03222122F}"/>
              </a:ext>
            </a:extLst>
          </p:cNvPr>
          <p:cNvSpPr>
            <a:spLocks noGrp="1"/>
          </p:cNvSpPr>
          <p:nvPr>
            <p:ph type="dt" sz="half" idx="10"/>
          </p:nvPr>
        </p:nvSpPr>
        <p:spPr/>
        <p:txBody>
          <a:bodyPr/>
          <a:lstStyle/>
          <a:p>
            <a:fld id="{43424D1C-D69F-4C3F-89BC-9C04A59B07C8}" type="datetimeFigureOut">
              <a:rPr lang="en-IN" smtClean="0"/>
              <a:t>24-01-2025</a:t>
            </a:fld>
            <a:endParaRPr lang="en-IN"/>
          </a:p>
        </p:txBody>
      </p:sp>
      <p:sp>
        <p:nvSpPr>
          <p:cNvPr id="5" name="Footer Placeholder 4">
            <a:extLst>
              <a:ext uri="{FF2B5EF4-FFF2-40B4-BE49-F238E27FC236}">
                <a16:creationId xmlns:a16="http://schemas.microsoft.com/office/drawing/2014/main" id="{ACA9DA0F-90F7-74AB-32BB-FC4F150F69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D98013-A560-36A3-641B-7DF67C17EBC1}"/>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4019015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F33C-8B7B-49E3-C6C6-106B9B4FC3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CEE21E-4FB8-0159-74A1-0684E2F83C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3350B0-DF7B-9687-59C3-2E473AD06EE5}"/>
              </a:ext>
            </a:extLst>
          </p:cNvPr>
          <p:cNvSpPr>
            <a:spLocks noGrp="1"/>
          </p:cNvSpPr>
          <p:nvPr>
            <p:ph type="dt" sz="half" idx="10"/>
          </p:nvPr>
        </p:nvSpPr>
        <p:spPr/>
        <p:txBody>
          <a:bodyPr/>
          <a:lstStyle/>
          <a:p>
            <a:fld id="{43424D1C-D69F-4C3F-89BC-9C04A59B07C8}" type="datetimeFigureOut">
              <a:rPr lang="en-IN" smtClean="0"/>
              <a:t>24-01-2025</a:t>
            </a:fld>
            <a:endParaRPr lang="en-IN"/>
          </a:p>
        </p:txBody>
      </p:sp>
      <p:sp>
        <p:nvSpPr>
          <p:cNvPr id="5" name="Footer Placeholder 4">
            <a:extLst>
              <a:ext uri="{FF2B5EF4-FFF2-40B4-BE49-F238E27FC236}">
                <a16:creationId xmlns:a16="http://schemas.microsoft.com/office/drawing/2014/main" id="{DBCCE311-DDE4-F828-09AB-CE2CCD561B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04CF93-AA19-1DA9-FBC7-47BC5AFA0652}"/>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294148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CCAA-59AE-5225-4F8F-C2EAFD197F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34BB9E-49CC-3CDB-9B5F-28BFD32B22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45423-C210-3AA2-91AF-8521AAECDAD5}"/>
              </a:ext>
            </a:extLst>
          </p:cNvPr>
          <p:cNvSpPr>
            <a:spLocks noGrp="1"/>
          </p:cNvSpPr>
          <p:nvPr>
            <p:ph type="dt" sz="half" idx="10"/>
          </p:nvPr>
        </p:nvSpPr>
        <p:spPr/>
        <p:txBody>
          <a:bodyPr/>
          <a:lstStyle/>
          <a:p>
            <a:fld id="{43424D1C-D69F-4C3F-89BC-9C04A59B07C8}" type="datetimeFigureOut">
              <a:rPr lang="en-IN" smtClean="0"/>
              <a:t>24-01-2025</a:t>
            </a:fld>
            <a:endParaRPr lang="en-IN"/>
          </a:p>
        </p:txBody>
      </p:sp>
      <p:sp>
        <p:nvSpPr>
          <p:cNvPr id="5" name="Footer Placeholder 4">
            <a:extLst>
              <a:ext uri="{FF2B5EF4-FFF2-40B4-BE49-F238E27FC236}">
                <a16:creationId xmlns:a16="http://schemas.microsoft.com/office/drawing/2014/main" id="{9AC05723-5CB8-74A4-C8B5-F758508B33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3FDEC1-A819-C34C-E911-DB1E83C6234E}"/>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1084181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6018-5BF5-AFA1-6D5D-9B6D01933D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C42BE7-0EFC-956A-9D55-C82BDD836B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674FEE-1DEB-6A1C-0517-C9D7F0E300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080F74-0114-E1CA-7AD8-E77C7DDE4C9D}"/>
              </a:ext>
            </a:extLst>
          </p:cNvPr>
          <p:cNvSpPr>
            <a:spLocks noGrp="1"/>
          </p:cNvSpPr>
          <p:nvPr>
            <p:ph type="dt" sz="half" idx="10"/>
          </p:nvPr>
        </p:nvSpPr>
        <p:spPr/>
        <p:txBody>
          <a:bodyPr/>
          <a:lstStyle/>
          <a:p>
            <a:fld id="{43424D1C-D69F-4C3F-89BC-9C04A59B07C8}" type="datetimeFigureOut">
              <a:rPr lang="en-IN" smtClean="0"/>
              <a:t>24-01-2025</a:t>
            </a:fld>
            <a:endParaRPr lang="en-IN"/>
          </a:p>
        </p:txBody>
      </p:sp>
      <p:sp>
        <p:nvSpPr>
          <p:cNvPr id="6" name="Footer Placeholder 5">
            <a:extLst>
              <a:ext uri="{FF2B5EF4-FFF2-40B4-BE49-F238E27FC236}">
                <a16:creationId xmlns:a16="http://schemas.microsoft.com/office/drawing/2014/main" id="{059E1D9F-BB52-4DE4-4A0B-6DBDC11B2E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8CAA4D-3EA1-ABBE-AAF6-D2DC1CEA479A}"/>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313854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54046-4B5D-6D8E-9CBA-6E8A1BEB09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D7FA4A-5144-8E64-9085-2B34859DD0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FD7A54-2483-FA22-C66C-317BD6AA76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000E5DF-2E05-FDCC-33D9-5FB19B0BDA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A54C54-66CF-55BD-2E7A-A6AE80A5A2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DFAA8B-FC2A-2D5D-D141-7C9AFF243D9A}"/>
              </a:ext>
            </a:extLst>
          </p:cNvPr>
          <p:cNvSpPr>
            <a:spLocks noGrp="1"/>
          </p:cNvSpPr>
          <p:nvPr>
            <p:ph type="dt" sz="half" idx="10"/>
          </p:nvPr>
        </p:nvSpPr>
        <p:spPr/>
        <p:txBody>
          <a:bodyPr/>
          <a:lstStyle/>
          <a:p>
            <a:fld id="{43424D1C-D69F-4C3F-89BC-9C04A59B07C8}" type="datetimeFigureOut">
              <a:rPr lang="en-IN" smtClean="0"/>
              <a:t>24-01-2025</a:t>
            </a:fld>
            <a:endParaRPr lang="en-IN"/>
          </a:p>
        </p:txBody>
      </p:sp>
      <p:sp>
        <p:nvSpPr>
          <p:cNvPr id="8" name="Footer Placeholder 7">
            <a:extLst>
              <a:ext uri="{FF2B5EF4-FFF2-40B4-BE49-F238E27FC236}">
                <a16:creationId xmlns:a16="http://schemas.microsoft.com/office/drawing/2014/main" id="{169388E6-7804-8448-2D68-BDC80EBCA51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156EFF-78A3-511B-1115-A802B9705D88}"/>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12486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E98B-5CCD-4754-B801-38170A0D818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88E06E-F772-2F72-8487-F372A39041D8}"/>
              </a:ext>
            </a:extLst>
          </p:cNvPr>
          <p:cNvSpPr>
            <a:spLocks noGrp="1"/>
          </p:cNvSpPr>
          <p:nvPr>
            <p:ph type="dt" sz="half" idx="10"/>
          </p:nvPr>
        </p:nvSpPr>
        <p:spPr/>
        <p:txBody>
          <a:bodyPr/>
          <a:lstStyle/>
          <a:p>
            <a:fld id="{43424D1C-D69F-4C3F-89BC-9C04A59B07C8}" type="datetimeFigureOut">
              <a:rPr lang="en-IN" smtClean="0"/>
              <a:t>24-01-2025</a:t>
            </a:fld>
            <a:endParaRPr lang="en-IN"/>
          </a:p>
        </p:txBody>
      </p:sp>
      <p:sp>
        <p:nvSpPr>
          <p:cNvPr id="4" name="Footer Placeholder 3">
            <a:extLst>
              <a:ext uri="{FF2B5EF4-FFF2-40B4-BE49-F238E27FC236}">
                <a16:creationId xmlns:a16="http://schemas.microsoft.com/office/drawing/2014/main" id="{6A74AF39-A718-859A-0BE2-DD07EF5B1D8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D7C55E-D3B3-DFB1-3A21-0515367A4FEA}"/>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120023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22BA6A-DEDF-85A1-3746-0A23E421B527}"/>
              </a:ext>
            </a:extLst>
          </p:cNvPr>
          <p:cNvSpPr>
            <a:spLocks noGrp="1"/>
          </p:cNvSpPr>
          <p:nvPr>
            <p:ph type="dt" sz="half" idx="10"/>
          </p:nvPr>
        </p:nvSpPr>
        <p:spPr/>
        <p:txBody>
          <a:bodyPr/>
          <a:lstStyle/>
          <a:p>
            <a:fld id="{43424D1C-D69F-4C3F-89BC-9C04A59B07C8}" type="datetimeFigureOut">
              <a:rPr lang="en-IN" smtClean="0"/>
              <a:t>24-01-2025</a:t>
            </a:fld>
            <a:endParaRPr lang="en-IN"/>
          </a:p>
        </p:txBody>
      </p:sp>
      <p:sp>
        <p:nvSpPr>
          <p:cNvPr id="3" name="Footer Placeholder 2">
            <a:extLst>
              <a:ext uri="{FF2B5EF4-FFF2-40B4-BE49-F238E27FC236}">
                <a16:creationId xmlns:a16="http://schemas.microsoft.com/office/drawing/2014/main" id="{158F7480-8B33-FF61-D144-A82B2E017E5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7077EA0-88EA-C099-B722-216DEB6F33ED}"/>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1510063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7F29-B9B0-C0C5-1D26-8229ADA70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5A1CC4-E458-7136-5795-B5B6FEC62D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ABA9D0-97AF-ED61-2EB0-14E1695496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D38CE-E511-1FF0-7811-F0E2098DFE63}"/>
              </a:ext>
            </a:extLst>
          </p:cNvPr>
          <p:cNvSpPr>
            <a:spLocks noGrp="1"/>
          </p:cNvSpPr>
          <p:nvPr>
            <p:ph type="dt" sz="half" idx="10"/>
          </p:nvPr>
        </p:nvSpPr>
        <p:spPr/>
        <p:txBody>
          <a:bodyPr/>
          <a:lstStyle/>
          <a:p>
            <a:fld id="{43424D1C-D69F-4C3F-89BC-9C04A59B07C8}" type="datetimeFigureOut">
              <a:rPr lang="en-IN" smtClean="0"/>
              <a:t>24-01-2025</a:t>
            </a:fld>
            <a:endParaRPr lang="en-IN"/>
          </a:p>
        </p:txBody>
      </p:sp>
      <p:sp>
        <p:nvSpPr>
          <p:cNvPr id="6" name="Footer Placeholder 5">
            <a:extLst>
              <a:ext uri="{FF2B5EF4-FFF2-40B4-BE49-F238E27FC236}">
                <a16:creationId xmlns:a16="http://schemas.microsoft.com/office/drawing/2014/main" id="{824EFED8-3BB5-F6BE-2091-A913FC2D2D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5D3B4-F462-A09D-71B8-86FF093F0D07}"/>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2680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30C2-8CEB-DC96-C85E-48CB8D31D3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4AC8CA-1CB2-915A-E065-D81E982BE1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38180C0-19BE-DE20-3A06-E5911F02D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5E71B9-B55A-12D5-CFA6-199A3C0A4FCC}"/>
              </a:ext>
            </a:extLst>
          </p:cNvPr>
          <p:cNvSpPr>
            <a:spLocks noGrp="1"/>
          </p:cNvSpPr>
          <p:nvPr>
            <p:ph type="dt" sz="half" idx="10"/>
          </p:nvPr>
        </p:nvSpPr>
        <p:spPr/>
        <p:txBody>
          <a:bodyPr/>
          <a:lstStyle/>
          <a:p>
            <a:fld id="{43424D1C-D69F-4C3F-89BC-9C04A59B07C8}" type="datetimeFigureOut">
              <a:rPr lang="en-IN" smtClean="0"/>
              <a:t>24-01-2025</a:t>
            </a:fld>
            <a:endParaRPr lang="en-IN"/>
          </a:p>
        </p:txBody>
      </p:sp>
      <p:sp>
        <p:nvSpPr>
          <p:cNvPr id="6" name="Footer Placeholder 5">
            <a:extLst>
              <a:ext uri="{FF2B5EF4-FFF2-40B4-BE49-F238E27FC236}">
                <a16:creationId xmlns:a16="http://schemas.microsoft.com/office/drawing/2014/main" id="{ED4B7472-DB27-030A-471B-256EC00FE0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43FCBC-001B-A4BF-D2E2-1D73D391CB28}"/>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376318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65116-A843-8BE7-59CA-7C35301D29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E548A8-B2EC-58D2-0087-BA82751E20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EC7EF7-D6F3-F3B9-B754-1C0E27EE83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424D1C-D69F-4C3F-89BC-9C04A59B07C8}" type="datetimeFigureOut">
              <a:rPr lang="en-IN" smtClean="0"/>
              <a:t>24-01-2025</a:t>
            </a:fld>
            <a:endParaRPr lang="en-IN"/>
          </a:p>
        </p:txBody>
      </p:sp>
      <p:sp>
        <p:nvSpPr>
          <p:cNvPr id="5" name="Footer Placeholder 4">
            <a:extLst>
              <a:ext uri="{FF2B5EF4-FFF2-40B4-BE49-F238E27FC236}">
                <a16:creationId xmlns:a16="http://schemas.microsoft.com/office/drawing/2014/main" id="{7FD268D4-B8E5-2DCD-7BA3-DB086D272D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73263C-AA17-E557-6BEF-7FC6A394E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12C1F-341E-4903-B89F-B1DBDEA8935E}" type="slidenum">
              <a:rPr lang="en-IN" smtClean="0"/>
              <a:t>‹#›</a:t>
            </a:fld>
            <a:endParaRPr lang="en-IN"/>
          </a:p>
        </p:txBody>
      </p:sp>
    </p:spTree>
    <p:extLst>
      <p:ext uri="{BB962C8B-B14F-4D97-AF65-F5344CB8AC3E}">
        <p14:creationId xmlns:p14="http://schemas.microsoft.com/office/powerpoint/2010/main" val="2711952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EF719-56A3-4E17-65C9-0E3CA090557C}"/>
              </a:ext>
            </a:extLst>
          </p:cNvPr>
          <p:cNvSpPr>
            <a:spLocks noGrp="1"/>
          </p:cNvSpPr>
          <p:nvPr>
            <p:ph type="ctrTitle"/>
          </p:nvPr>
        </p:nvSpPr>
        <p:spPr>
          <a:xfrm>
            <a:off x="1524000" y="1122363"/>
            <a:ext cx="9144000" cy="1655762"/>
          </a:xfrm>
        </p:spPr>
        <p:txBody>
          <a:bodyPr/>
          <a:lstStyle/>
          <a:p>
            <a:r>
              <a:rPr lang="en-US" b="1" dirty="0">
                <a:latin typeface="Times New Roman" panose="02020603050405020304" pitchFamily="18" charset="0"/>
                <a:cs typeface="Times New Roman" panose="02020603050405020304" pitchFamily="18" charset="0"/>
              </a:rPr>
              <a:t>Machine Learning</a:t>
            </a:r>
            <a:endParaRPr lang="en-IN" dirty="0"/>
          </a:p>
        </p:txBody>
      </p:sp>
      <p:sp>
        <p:nvSpPr>
          <p:cNvPr id="3" name="Subtitle 2">
            <a:extLst>
              <a:ext uri="{FF2B5EF4-FFF2-40B4-BE49-F238E27FC236}">
                <a16:creationId xmlns:a16="http://schemas.microsoft.com/office/drawing/2014/main" id="{042CFF18-D71D-7EE4-8CB8-621D6F333701}"/>
              </a:ext>
            </a:extLst>
          </p:cNvPr>
          <p:cNvSpPr>
            <a:spLocks noGrp="1"/>
          </p:cNvSpPr>
          <p:nvPr>
            <p:ph type="subTitle" idx="1"/>
          </p:nvPr>
        </p:nvSpPr>
        <p:spPr>
          <a:xfrm>
            <a:off x="1524000" y="3854548"/>
            <a:ext cx="9144000" cy="1403252"/>
          </a:xfrm>
        </p:spPr>
        <p:txBody>
          <a:bodyPr/>
          <a:lstStyle/>
          <a:p>
            <a:r>
              <a:rPr lang="en-US" b="1" dirty="0">
                <a:latin typeface="Times New Roman" panose="02020603050405020304" pitchFamily="18" charset="0"/>
                <a:cs typeface="Times New Roman" panose="02020603050405020304" pitchFamily="18" charset="0"/>
              </a:rPr>
              <a:t>Unit – 2 – [Part 2]</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Parametric Methods</a:t>
            </a:r>
            <a:endParaRPr lang="en-IN"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53715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92B7-BFF3-ABD6-5DD7-180273EEA82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2DC0F8E-057F-FFA4-D00F-84D6384B46D2}"/>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DDA16F7E-662C-8946-E04C-0322DAAC1CD6}"/>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85617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86D9-C6DC-ED1E-F0DB-904582691DDF}"/>
              </a:ext>
            </a:extLst>
          </p:cNvPr>
          <p:cNvSpPr>
            <a:spLocks noGrp="1"/>
          </p:cNvSpPr>
          <p:nvPr>
            <p:ph type="title"/>
          </p:nvPr>
        </p:nvSpPr>
        <p:spPr/>
        <p:txBody>
          <a:bodyPr/>
          <a:lstStyle/>
          <a:p>
            <a:r>
              <a:rPr lang="en-US" dirty="0"/>
              <a:t> </a:t>
            </a:r>
            <a:endParaRPr lang="en-IN" dirty="0"/>
          </a:p>
        </p:txBody>
      </p:sp>
      <p:pic>
        <p:nvPicPr>
          <p:cNvPr id="7" name="Content Placeholder 6">
            <a:extLst>
              <a:ext uri="{FF2B5EF4-FFF2-40B4-BE49-F238E27FC236}">
                <a16:creationId xmlns:a16="http://schemas.microsoft.com/office/drawing/2014/main" id="{E0A11A3F-9760-F567-D6CA-A49BF33E7E64}"/>
              </a:ext>
            </a:extLst>
          </p:cNvPr>
          <p:cNvPicPr>
            <a:picLocks noGrp="1" noChangeAspect="1"/>
          </p:cNvPicPr>
          <p:nvPr>
            <p:ph idx="1"/>
          </p:nvPr>
        </p:nvPicPr>
        <p:blipFill>
          <a:blip r:embed="rId2"/>
          <a:stretch>
            <a:fillRect/>
          </a:stretch>
        </p:blipFill>
        <p:spPr>
          <a:xfrm>
            <a:off x="-1" y="-1"/>
            <a:ext cx="10775853" cy="6858001"/>
          </a:xfrm>
        </p:spPr>
      </p:pic>
    </p:spTree>
    <p:extLst>
      <p:ext uri="{BB962C8B-B14F-4D97-AF65-F5344CB8AC3E}">
        <p14:creationId xmlns:p14="http://schemas.microsoft.com/office/powerpoint/2010/main" val="135908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2BBFB-2C86-ED02-EC82-80C6629E4491}"/>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4294B5D-2508-BC32-379E-2CC60EB79BB0}"/>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29816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3661-E1DA-C85B-E729-B690DFD9687A}"/>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B0CB8FF4-7943-BBD3-6DD5-61EEC6EFBC22}"/>
              </a:ext>
            </a:extLst>
          </p:cNvPr>
          <p:cNvPicPr>
            <a:picLocks noGrp="1" noChangeAspect="1"/>
          </p:cNvPicPr>
          <p:nvPr>
            <p:ph idx="1"/>
          </p:nvPr>
        </p:nvPicPr>
        <p:blipFill>
          <a:blip r:embed="rId2"/>
          <a:stretch>
            <a:fillRect/>
          </a:stretch>
        </p:blipFill>
        <p:spPr>
          <a:xfrm>
            <a:off x="0" y="0"/>
            <a:ext cx="10765910" cy="6858000"/>
          </a:xfrm>
        </p:spPr>
      </p:pic>
    </p:spTree>
    <p:extLst>
      <p:ext uri="{BB962C8B-B14F-4D97-AF65-F5344CB8AC3E}">
        <p14:creationId xmlns:p14="http://schemas.microsoft.com/office/powerpoint/2010/main" val="2503765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FBAD-7DA1-52F0-8396-E331080D30F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CCAB084-938F-14C5-FFDD-F3D4023DE40E}"/>
              </a:ext>
            </a:extLst>
          </p:cNvPr>
          <p:cNvSpPr>
            <a:spLocks noGrp="1"/>
          </p:cNvSpPr>
          <p:nvPr>
            <p:ph idx="1"/>
          </p:nvPr>
        </p:nvSpPr>
        <p:spPr>
          <a:xfrm>
            <a:off x="0" y="0"/>
            <a:ext cx="12192000" cy="68580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Suppose, we don’t have a threshold and instead we want to calculate the </a:t>
            </a:r>
            <a:r>
              <a:rPr lang="en-US" sz="2400" b="1" dirty="0">
                <a:latin typeface="Times New Roman" panose="02020603050405020304" pitchFamily="18" charset="0"/>
                <a:cs typeface="Times New Roman" panose="02020603050405020304" pitchFamily="18" charset="0"/>
              </a:rPr>
              <a:t>probability</a:t>
            </a:r>
            <a:r>
              <a:rPr lang="en-US" sz="2400" dirty="0">
                <a:latin typeface="Times New Roman" panose="02020603050405020304" pitchFamily="18" charset="0"/>
                <a:cs typeface="Times New Roman" panose="02020603050405020304" pitchFamily="18" charset="0"/>
              </a:rPr>
              <a:t>, we can apply a </a:t>
            </a:r>
            <a:r>
              <a:rPr lang="en-US" sz="2400" b="1" dirty="0">
                <a:latin typeface="Times New Roman" panose="02020603050405020304" pitchFamily="18" charset="0"/>
                <a:cs typeface="Times New Roman" panose="02020603050405020304" pitchFamily="18" charset="0"/>
              </a:rPr>
              <a:t>sigmoid function</a:t>
            </a:r>
            <a:r>
              <a:rPr lang="en-US" sz="2400" dirty="0">
                <a:latin typeface="Times New Roman" panose="02020603050405020304" pitchFamily="18" charset="0"/>
                <a:cs typeface="Times New Roman" panose="02020603050405020304" pitchFamily="18" charset="0"/>
              </a:rPr>
              <a:t> to the weighted sum of inputs. The sigmoid function maps any real number to a value between 0 and 1, representing a probability.</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E2C234-A3C3-EF06-DAE2-5A5DF8EC3070}"/>
              </a:ext>
            </a:extLst>
          </p:cNvPr>
          <p:cNvPicPr>
            <a:picLocks noChangeAspect="1"/>
          </p:cNvPicPr>
          <p:nvPr/>
        </p:nvPicPr>
        <p:blipFill>
          <a:blip r:embed="rId2"/>
          <a:stretch>
            <a:fillRect/>
          </a:stretch>
        </p:blipFill>
        <p:spPr>
          <a:xfrm>
            <a:off x="141555" y="1150143"/>
            <a:ext cx="5709471" cy="3745413"/>
          </a:xfrm>
          <a:prstGeom prst="rect">
            <a:avLst/>
          </a:prstGeom>
        </p:spPr>
      </p:pic>
      <p:pic>
        <p:nvPicPr>
          <p:cNvPr id="7" name="Picture 6">
            <a:extLst>
              <a:ext uri="{FF2B5EF4-FFF2-40B4-BE49-F238E27FC236}">
                <a16:creationId xmlns:a16="http://schemas.microsoft.com/office/drawing/2014/main" id="{770930CA-4963-A710-B988-EEB3A7F0A203}"/>
              </a:ext>
            </a:extLst>
          </p:cNvPr>
          <p:cNvPicPr>
            <a:picLocks noChangeAspect="1"/>
          </p:cNvPicPr>
          <p:nvPr/>
        </p:nvPicPr>
        <p:blipFill>
          <a:blip r:embed="rId3"/>
          <a:stretch>
            <a:fillRect/>
          </a:stretch>
        </p:blipFill>
        <p:spPr>
          <a:xfrm>
            <a:off x="5992581" y="3035539"/>
            <a:ext cx="6199420" cy="3822462"/>
          </a:xfrm>
          <a:prstGeom prst="rect">
            <a:avLst/>
          </a:prstGeom>
        </p:spPr>
      </p:pic>
    </p:spTree>
    <p:extLst>
      <p:ext uri="{BB962C8B-B14F-4D97-AF65-F5344CB8AC3E}">
        <p14:creationId xmlns:p14="http://schemas.microsoft.com/office/powerpoint/2010/main" val="3567360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011F0-AE12-C8FC-50F7-2895024E75CD}"/>
              </a:ext>
            </a:extLst>
          </p:cNvPr>
          <p:cNvSpPr>
            <a:spLocks noGrp="1"/>
          </p:cNvSpPr>
          <p:nvPr>
            <p:ph type="title"/>
          </p:nvPr>
        </p:nvSpPr>
        <p:spPr>
          <a:xfrm>
            <a:off x="0" y="2"/>
            <a:ext cx="11353800" cy="681036"/>
          </a:xfrm>
        </p:spPr>
        <p:txBody>
          <a:bodyPr>
            <a:normAutofit/>
          </a:bodyPr>
          <a:lstStyle/>
          <a:p>
            <a:pPr algn="ctr"/>
            <a:r>
              <a:rPr lang="en-US" sz="3600" b="1" dirty="0">
                <a:latin typeface="Times New Roman" panose="02020603050405020304" pitchFamily="18" charset="0"/>
                <a:cs typeface="Times New Roman" panose="02020603050405020304" pitchFamily="18" charset="0"/>
              </a:rPr>
              <a:t>Let’s see </a:t>
            </a:r>
            <a:r>
              <a:rPr lang="en-US" sz="3600" b="1" dirty="0" err="1">
                <a:latin typeface="Times New Roman" panose="02020603050405020304" pitchFamily="18" charset="0"/>
                <a:cs typeface="Times New Roman" panose="02020603050405020304" pitchFamily="18" charset="0"/>
              </a:rPr>
              <a:t>numericals</a:t>
            </a:r>
            <a:r>
              <a:rPr lang="en-US" sz="3600" b="1" dirty="0">
                <a:latin typeface="Times New Roman" panose="02020603050405020304" pitchFamily="18" charset="0"/>
                <a:cs typeface="Times New Roman" panose="02020603050405020304" pitchFamily="18" charset="0"/>
              </a:rPr>
              <a: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CE4344-E15E-8740-2259-6F969D50D5EC}"/>
              </a:ext>
            </a:extLst>
          </p:cNvPr>
          <p:cNvSpPr>
            <a:spLocks noGrp="1"/>
          </p:cNvSpPr>
          <p:nvPr>
            <p:ph idx="1"/>
          </p:nvPr>
        </p:nvSpPr>
        <p:spPr>
          <a:xfrm>
            <a:off x="0" y="681038"/>
            <a:ext cx="12192000" cy="6176962"/>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Numerical 1:-</a:t>
            </a: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1A5F583-CD58-3602-816B-D1FCADB6C937}"/>
              </a:ext>
            </a:extLst>
          </p:cNvPr>
          <p:cNvPicPr>
            <a:picLocks noChangeAspect="1"/>
          </p:cNvPicPr>
          <p:nvPr/>
        </p:nvPicPr>
        <p:blipFill>
          <a:blip r:embed="rId2"/>
          <a:stretch>
            <a:fillRect/>
          </a:stretch>
        </p:blipFill>
        <p:spPr>
          <a:xfrm>
            <a:off x="0" y="1268237"/>
            <a:ext cx="12192000" cy="1774435"/>
          </a:xfrm>
          <a:prstGeom prst="rect">
            <a:avLst/>
          </a:prstGeom>
        </p:spPr>
      </p:pic>
      <p:pic>
        <p:nvPicPr>
          <p:cNvPr id="9" name="Picture 8">
            <a:extLst>
              <a:ext uri="{FF2B5EF4-FFF2-40B4-BE49-F238E27FC236}">
                <a16:creationId xmlns:a16="http://schemas.microsoft.com/office/drawing/2014/main" id="{AD6359F8-2F31-A2B4-5FB3-9FA001297AE7}"/>
              </a:ext>
            </a:extLst>
          </p:cNvPr>
          <p:cNvPicPr>
            <a:picLocks noChangeAspect="1"/>
          </p:cNvPicPr>
          <p:nvPr/>
        </p:nvPicPr>
        <p:blipFill>
          <a:blip r:embed="rId3"/>
          <a:stretch>
            <a:fillRect/>
          </a:stretch>
        </p:blipFill>
        <p:spPr>
          <a:xfrm>
            <a:off x="1002907" y="3478326"/>
            <a:ext cx="5538569" cy="3379672"/>
          </a:xfrm>
          <a:prstGeom prst="rect">
            <a:avLst/>
          </a:prstGeom>
        </p:spPr>
      </p:pic>
      <p:sp>
        <p:nvSpPr>
          <p:cNvPr id="11" name="TextBox 10">
            <a:extLst>
              <a:ext uri="{FF2B5EF4-FFF2-40B4-BE49-F238E27FC236}">
                <a16:creationId xmlns:a16="http://schemas.microsoft.com/office/drawing/2014/main" id="{1A432D02-3BA3-B77F-A983-894506444C7A}"/>
              </a:ext>
            </a:extLst>
          </p:cNvPr>
          <p:cNvSpPr txBox="1"/>
          <p:nvPr/>
        </p:nvSpPr>
        <p:spPr>
          <a:xfrm>
            <a:off x="0" y="3216714"/>
            <a:ext cx="6161648" cy="523220"/>
          </a:xfrm>
          <a:prstGeom prst="rect">
            <a:avLst/>
          </a:prstGeom>
          <a:noFill/>
        </p:spPr>
        <p:txBody>
          <a:bodyPr wrap="square">
            <a:spAutoFit/>
          </a:bodyPr>
          <a:lstStyle/>
          <a:p>
            <a:pPr marL="0" indent="0">
              <a:buNone/>
            </a:pPr>
            <a:r>
              <a:rPr lang="en-US" sz="2800" b="1" dirty="0">
                <a:latin typeface="Times New Roman" panose="02020603050405020304" pitchFamily="18" charset="0"/>
                <a:cs typeface="Times New Roman" panose="02020603050405020304" pitchFamily="18" charset="0"/>
              </a:rPr>
              <a:t>Ans:-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7050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0473-5F14-E4C9-A5A9-7D33BC51AD4C}"/>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72726483-0FF4-A19A-6195-B9550CB3FA4B}"/>
              </a:ext>
            </a:extLst>
          </p:cNvPr>
          <p:cNvPicPr>
            <a:picLocks noGrp="1" noChangeAspect="1"/>
          </p:cNvPicPr>
          <p:nvPr>
            <p:ph idx="1"/>
          </p:nvPr>
        </p:nvPicPr>
        <p:blipFill>
          <a:blip r:embed="rId2"/>
          <a:stretch>
            <a:fillRect/>
          </a:stretch>
        </p:blipFill>
        <p:spPr>
          <a:xfrm>
            <a:off x="-1" y="0"/>
            <a:ext cx="5824603" cy="3429000"/>
          </a:xfrm>
        </p:spPr>
      </p:pic>
      <p:pic>
        <p:nvPicPr>
          <p:cNvPr id="7" name="Picture 6">
            <a:extLst>
              <a:ext uri="{FF2B5EF4-FFF2-40B4-BE49-F238E27FC236}">
                <a16:creationId xmlns:a16="http://schemas.microsoft.com/office/drawing/2014/main" id="{873DF112-C911-1927-5279-B98C23C9A606}"/>
              </a:ext>
            </a:extLst>
          </p:cNvPr>
          <p:cNvPicPr>
            <a:picLocks noChangeAspect="1"/>
          </p:cNvPicPr>
          <p:nvPr/>
        </p:nvPicPr>
        <p:blipFill>
          <a:blip r:embed="rId3"/>
          <a:stretch>
            <a:fillRect/>
          </a:stretch>
        </p:blipFill>
        <p:spPr>
          <a:xfrm>
            <a:off x="-1" y="3569163"/>
            <a:ext cx="8736037" cy="3288837"/>
          </a:xfrm>
          <a:prstGeom prst="rect">
            <a:avLst/>
          </a:prstGeom>
        </p:spPr>
      </p:pic>
    </p:spTree>
    <p:extLst>
      <p:ext uri="{BB962C8B-B14F-4D97-AF65-F5344CB8AC3E}">
        <p14:creationId xmlns:p14="http://schemas.microsoft.com/office/powerpoint/2010/main" val="825626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872F-51BA-AE97-7FE3-A454A8A77CE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246F6E5C-C785-7B79-9990-BB01766D5B5A}"/>
              </a:ext>
            </a:extLst>
          </p:cNvPr>
          <p:cNvPicPr>
            <a:picLocks noGrp="1" noChangeAspect="1"/>
          </p:cNvPicPr>
          <p:nvPr>
            <p:ph idx="1"/>
          </p:nvPr>
        </p:nvPicPr>
        <p:blipFill>
          <a:blip r:embed="rId2"/>
          <a:stretch>
            <a:fillRect/>
          </a:stretch>
        </p:blipFill>
        <p:spPr>
          <a:xfrm>
            <a:off x="0" y="0"/>
            <a:ext cx="6696222" cy="3972560"/>
          </a:xfrm>
        </p:spPr>
      </p:pic>
      <p:pic>
        <p:nvPicPr>
          <p:cNvPr id="7" name="Picture 6">
            <a:extLst>
              <a:ext uri="{FF2B5EF4-FFF2-40B4-BE49-F238E27FC236}">
                <a16:creationId xmlns:a16="http://schemas.microsoft.com/office/drawing/2014/main" id="{FE71AC04-C5E9-9416-3540-3FDD5FCD5B03}"/>
              </a:ext>
            </a:extLst>
          </p:cNvPr>
          <p:cNvPicPr>
            <a:picLocks noChangeAspect="1"/>
          </p:cNvPicPr>
          <p:nvPr/>
        </p:nvPicPr>
        <p:blipFill>
          <a:blip r:embed="rId3"/>
          <a:stretch>
            <a:fillRect/>
          </a:stretch>
        </p:blipFill>
        <p:spPr>
          <a:xfrm>
            <a:off x="0" y="4213383"/>
            <a:ext cx="8510954" cy="2644617"/>
          </a:xfrm>
          <a:prstGeom prst="rect">
            <a:avLst/>
          </a:prstGeom>
        </p:spPr>
      </p:pic>
    </p:spTree>
    <p:extLst>
      <p:ext uri="{BB962C8B-B14F-4D97-AF65-F5344CB8AC3E}">
        <p14:creationId xmlns:p14="http://schemas.microsoft.com/office/powerpoint/2010/main" val="2282616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FD45-6BE9-D89D-6D6A-D9A1A0161B0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74A96980-7329-19D2-9C12-23EBA888223D}"/>
              </a:ext>
            </a:extLst>
          </p:cNvPr>
          <p:cNvPicPr>
            <a:picLocks noGrp="1" noChangeAspect="1"/>
          </p:cNvPicPr>
          <p:nvPr>
            <p:ph idx="1"/>
          </p:nvPr>
        </p:nvPicPr>
        <p:blipFill>
          <a:blip r:embed="rId2"/>
          <a:stretch>
            <a:fillRect/>
          </a:stretch>
        </p:blipFill>
        <p:spPr>
          <a:xfrm>
            <a:off x="0" y="365125"/>
            <a:ext cx="12192000" cy="6317029"/>
          </a:xfrm>
        </p:spPr>
      </p:pic>
    </p:spTree>
    <p:extLst>
      <p:ext uri="{BB962C8B-B14F-4D97-AF65-F5344CB8AC3E}">
        <p14:creationId xmlns:p14="http://schemas.microsoft.com/office/powerpoint/2010/main" val="2476710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5F49-2074-9D3E-DD4D-06937A5F4C2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AEA2B77-A5DB-F92B-66AD-21A2D5AD576A}"/>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DB00E87B-2C36-07E1-152E-A3FB779F58EA}"/>
              </a:ext>
            </a:extLst>
          </p:cNvPr>
          <p:cNvSpPr txBox="1"/>
          <p:nvPr/>
        </p:nvSpPr>
        <p:spPr>
          <a:xfrm>
            <a:off x="0" y="112991"/>
            <a:ext cx="6098344" cy="523220"/>
          </a:xfrm>
          <a:prstGeom prst="rect">
            <a:avLst/>
          </a:prstGeom>
          <a:noFill/>
        </p:spPr>
        <p:txBody>
          <a:bodyPr wrap="square">
            <a:spAutoFit/>
          </a:bodyPr>
          <a:lstStyle/>
          <a:p>
            <a:pPr marL="0" indent="0">
              <a:buNone/>
            </a:pPr>
            <a:r>
              <a:rPr lang="en-US" sz="2800" b="1" dirty="0">
                <a:latin typeface="Times New Roman" panose="02020603050405020304" pitchFamily="18" charset="0"/>
                <a:cs typeface="Times New Roman" panose="02020603050405020304" pitchFamily="18" charset="0"/>
              </a:rPr>
              <a:t>Numerical 2:-</a:t>
            </a:r>
            <a:endParaRPr lang="en-IN" sz="2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BB7CEC4-4D83-53FE-5B22-C03595172A19}"/>
              </a:ext>
            </a:extLst>
          </p:cNvPr>
          <p:cNvPicPr>
            <a:picLocks noChangeAspect="1"/>
          </p:cNvPicPr>
          <p:nvPr/>
        </p:nvPicPr>
        <p:blipFill>
          <a:blip r:embed="rId2"/>
          <a:stretch>
            <a:fillRect/>
          </a:stretch>
        </p:blipFill>
        <p:spPr>
          <a:xfrm>
            <a:off x="-1" y="888345"/>
            <a:ext cx="12041945" cy="2472299"/>
          </a:xfrm>
          <a:prstGeom prst="rect">
            <a:avLst/>
          </a:prstGeom>
        </p:spPr>
      </p:pic>
      <p:pic>
        <p:nvPicPr>
          <p:cNvPr id="9" name="Picture 8">
            <a:extLst>
              <a:ext uri="{FF2B5EF4-FFF2-40B4-BE49-F238E27FC236}">
                <a16:creationId xmlns:a16="http://schemas.microsoft.com/office/drawing/2014/main" id="{55647B3E-48BB-EB4A-80AD-FEBF71006535}"/>
              </a:ext>
            </a:extLst>
          </p:cNvPr>
          <p:cNvPicPr>
            <a:picLocks noChangeAspect="1"/>
          </p:cNvPicPr>
          <p:nvPr/>
        </p:nvPicPr>
        <p:blipFill>
          <a:blip r:embed="rId3"/>
          <a:stretch>
            <a:fillRect/>
          </a:stretch>
        </p:blipFill>
        <p:spPr>
          <a:xfrm>
            <a:off x="1060645" y="2752651"/>
            <a:ext cx="7042345" cy="4105349"/>
          </a:xfrm>
          <a:prstGeom prst="rect">
            <a:avLst/>
          </a:prstGeom>
        </p:spPr>
      </p:pic>
    </p:spTree>
    <p:extLst>
      <p:ext uri="{BB962C8B-B14F-4D97-AF65-F5344CB8AC3E}">
        <p14:creationId xmlns:p14="http://schemas.microsoft.com/office/powerpoint/2010/main" val="1175107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E0EE6-C913-4014-B0F7-E145518B249C}"/>
              </a:ext>
            </a:extLst>
          </p:cNvPr>
          <p:cNvSpPr>
            <a:spLocks noGrp="1"/>
          </p:cNvSpPr>
          <p:nvPr>
            <p:ph type="title"/>
          </p:nvPr>
        </p:nvSpPr>
        <p:spPr>
          <a:xfrm>
            <a:off x="838200" y="1"/>
            <a:ext cx="10515600" cy="1139482"/>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Parametric Methods</a:t>
            </a:r>
            <a:br>
              <a:rPr lang="en-IN"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03FA7AD-5EF9-377F-7E2A-73621F707A16}"/>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F8AF61F3-473B-6B65-7F17-79C25EA7ABBC}"/>
              </a:ext>
            </a:extLst>
          </p:cNvPr>
          <p:cNvSpPr txBox="1"/>
          <p:nvPr/>
        </p:nvSpPr>
        <p:spPr>
          <a:xfrm>
            <a:off x="0" y="681037"/>
            <a:ext cx="121920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Parametric methods</a:t>
            </a:r>
            <a:r>
              <a:rPr lang="en-US" sz="2000" dirty="0">
                <a:latin typeface="Times New Roman" panose="02020603050405020304" pitchFamily="18" charset="0"/>
                <a:cs typeface="Times New Roman" panose="02020603050405020304" pitchFamily="18" charset="0"/>
              </a:rPr>
              <a:t> use a </a:t>
            </a:r>
            <a:r>
              <a:rPr lang="en-US" sz="2000" b="1" dirty="0">
                <a:latin typeface="Times New Roman" panose="02020603050405020304" pitchFamily="18" charset="0"/>
                <a:cs typeface="Times New Roman" panose="02020603050405020304" pitchFamily="18" charset="0"/>
              </a:rPr>
              <a:t>fixed structure</a:t>
            </a:r>
            <a:r>
              <a:rPr lang="en-US" sz="2000" dirty="0">
                <a:latin typeface="Times New Roman" panose="02020603050405020304" pitchFamily="18" charset="0"/>
                <a:cs typeface="Times New Roman" panose="02020603050405020304" pitchFamily="18" charset="0"/>
              </a:rPr>
              <a:t> or a </a:t>
            </a:r>
            <a:r>
              <a:rPr lang="en-US" sz="2000" b="1" dirty="0">
                <a:latin typeface="Times New Roman" panose="02020603050405020304" pitchFamily="18" charset="0"/>
                <a:cs typeface="Times New Roman" panose="02020603050405020304" pitchFamily="18" charset="0"/>
              </a:rPr>
              <a:t>fixed number of parameters</a:t>
            </a:r>
            <a:r>
              <a:rPr lang="en-US" sz="2000" dirty="0">
                <a:latin typeface="Times New Roman" panose="02020603050405020304" pitchFamily="18" charset="0"/>
                <a:cs typeface="Times New Roman" panose="02020603050405020304" pitchFamily="18" charset="0"/>
              </a:rPr>
              <a:t>, and this structure does not change regardless of the size or nature of the data.</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003C043-68E2-7B39-E685-7D4F7F07202A}"/>
              </a:ext>
            </a:extLst>
          </p:cNvPr>
          <p:cNvSpPr txBox="1"/>
          <p:nvPr/>
        </p:nvSpPr>
        <p:spPr>
          <a:xfrm>
            <a:off x="0" y="1576185"/>
            <a:ext cx="6333978"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For example:</a:t>
            </a:r>
          </a:p>
        </p:txBody>
      </p:sp>
      <p:sp>
        <p:nvSpPr>
          <p:cNvPr id="6" name="TextBox 5">
            <a:extLst>
              <a:ext uri="{FF2B5EF4-FFF2-40B4-BE49-F238E27FC236}">
                <a16:creationId xmlns:a16="http://schemas.microsoft.com/office/drawing/2014/main" id="{1B2976CD-A181-0D52-A5F8-A9B056A4FF85}"/>
              </a:ext>
            </a:extLst>
          </p:cNvPr>
          <p:cNvSpPr txBox="1"/>
          <p:nvPr/>
        </p:nvSpPr>
        <p:spPr>
          <a:xfrm>
            <a:off x="0" y="2293957"/>
            <a:ext cx="6333978" cy="369332"/>
          </a:xfrm>
          <a:prstGeom prst="rect">
            <a:avLst/>
          </a:prstGeom>
          <a:noFill/>
        </p:spPr>
        <p:txBody>
          <a:bodyPr wrap="square">
            <a:spAutoFit/>
          </a:bodyPr>
          <a:lstStyle/>
          <a:p>
            <a:pPr marL="342900" indent="-34290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Linear Regression-</a:t>
            </a:r>
          </a:p>
        </p:txBody>
      </p:sp>
      <p:pic>
        <p:nvPicPr>
          <p:cNvPr id="9" name="Picture 8">
            <a:extLst>
              <a:ext uri="{FF2B5EF4-FFF2-40B4-BE49-F238E27FC236}">
                <a16:creationId xmlns:a16="http://schemas.microsoft.com/office/drawing/2014/main" id="{3414A21D-B9BA-6414-E08B-33890575DB32}"/>
              </a:ext>
            </a:extLst>
          </p:cNvPr>
          <p:cNvPicPr>
            <a:picLocks noChangeAspect="1"/>
          </p:cNvPicPr>
          <p:nvPr/>
        </p:nvPicPr>
        <p:blipFill rotWithShape="1">
          <a:blip r:embed="rId2"/>
          <a:srcRect t="34897"/>
          <a:stretch/>
        </p:blipFill>
        <p:spPr>
          <a:xfrm>
            <a:off x="0" y="2900283"/>
            <a:ext cx="7802003" cy="1097280"/>
          </a:xfrm>
          <a:prstGeom prst="rect">
            <a:avLst/>
          </a:prstGeom>
        </p:spPr>
      </p:pic>
      <p:pic>
        <p:nvPicPr>
          <p:cNvPr id="11" name="Picture 10">
            <a:extLst>
              <a:ext uri="{FF2B5EF4-FFF2-40B4-BE49-F238E27FC236}">
                <a16:creationId xmlns:a16="http://schemas.microsoft.com/office/drawing/2014/main" id="{8A91B2B6-E430-D91E-37C8-63009CD19C2F}"/>
              </a:ext>
            </a:extLst>
          </p:cNvPr>
          <p:cNvPicPr>
            <a:picLocks noChangeAspect="1"/>
          </p:cNvPicPr>
          <p:nvPr/>
        </p:nvPicPr>
        <p:blipFill>
          <a:blip r:embed="rId3"/>
          <a:stretch>
            <a:fillRect/>
          </a:stretch>
        </p:blipFill>
        <p:spPr>
          <a:xfrm>
            <a:off x="7802003" y="2773946"/>
            <a:ext cx="4106741" cy="3968931"/>
          </a:xfrm>
          <a:prstGeom prst="rect">
            <a:avLst/>
          </a:prstGeom>
        </p:spPr>
      </p:pic>
      <p:sp>
        <p:nvSpPr>
          <p:cNvPr id="13" name="TextBox 12">
            <a:extLst>
              <a:ext uri="{FF2B5EF4-FFF2-40B4-BE49-F238E27FC236}">
                <a16:creationId xmlns:a16="http://schemas.microsoft.com/office/drawing/2014/main" id="{C2321FAA-ECAD-0EE3-1371-46DF2F051D5E}"/>
              </a:ext>
            </a:extLst>
          </p:cNvPr>
          <p:cNvSpPr txBox="1"/>
          <p:nvPr/>
        </p:nvSpPr>
        <p:spPr>
          <a:xfrm>
            <a:off x="168812" y="4699635"/>
            <a:ext cx="7399606" cy="1938992"/>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No matter the size or type of data, the equation stays the same. It always fits a straight line (for one independent variable) or extends linearly for multiple independent variables. The equation never changes, which is why linear regression is considered parametric. The fixed structure and equation are key characteristics of parametric methods.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67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CEE0-D037-774D-592B-A1810CA79C5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65C6429-D79D-A713-7054-9B5257F39A3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4349B7E-D83C-6FB0-CD05-20D251E8E28E}"/>
              </a:ext>
            </a:extLst>
          </p:cNvPr>
          <p:cNvPicPr>
            <a:picLocks noChangeAspect="1"/>
          </p:cNvPicPr>
          <p:nvPr/>
        </p:nvPicPr>
        <p:blipFill>
          <a:blip r:embed="rId2"/>
          <a:stretch>
            <a:fillRect/>
          </a:stretch>
        </p:blipFill>
        <p:spPr>
          <a:xfrm>
            <a:off x="0" y="0"/>
            <a:ext cx="6096000" cy="3221502"/>
          </a:xfrm>
          <a:prstGeom prst="rect">
            <a:avLst/>
          </a:prstGeom>
        </p:spPr>
      </p:pic>
      <p:pic>
        <p:nvPicPr>
          <p:cNvPr id="7" name="Picture 6">
            <a:extLst>
              <a:ext uri="{FF2B5EF4-FFF2-40B4-BE49-F238E27FC236}">
                <a16:creationId xmlns:a16="http://schemas.microsoft.com/office/drawing/2014/main" id="{1C23D44A-A295-C754-4DC2-AAF5A3EC6894}"/>
              </a:ext>
            </a:extLst>
          </p:cNvPr>
          <p:cNvPicPr>
            <a:picLocks noChangeAspect="1"/>
          </p:cNvPicPr>
          <p:nvPr/>
        </p:nvPicPr>
        <p:blipFill>
          <a:blip r:embed="rId3"/>
          <a:stretch>
            <a:fillRect/>
          </a:stretch>
        </p:blipFill>
        <p:spPr>
          <a:xfrm>
            <a:off x="0" y="3356439"/>
            <a:ext cx="8243668" cy="3501561"/>
          </a:xfrm>
          <a:prstGeom prst="rect">
            <a:avLst/>
          </a:prstGeom>
        </p:spPr>
      </p:pic>
    </p:spTree>
    <p:extLst>
      <p:ext uri="{BB962C8B-B14F-4D97-AF65-F5344CB8AC3E}">
        <p14:creationId xmlns:p14="http://schemas.microsoft.com/office/powerpoint/2010/main" val="639345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54F8-3E2F-CB87-E5C7-09B9F4B852C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ED56952-43EE-69D3-61DB-2DE9C45F42ED}"/>
              </a:ext>
            </a:extLst>
          </p:cNvPr>
          <p:cNvPicPr>
            <a:picLocks noGrp="1" noChangeAspect="1"/>
          </p:cNvPicPr>
          <p:nvPr>
            <p:ph idx="1"/>
          </p:nvPr>
        </p:nvPicPr>
        <p:blipFill>
          <a:blip r:embed="rId2"/>
          <a:stretch>
            <a:fillRect/>
          </a:stretch>
        </p:blipFill>
        <p:spPr>
          <a:xfrm>
            <a:off x="0" y="0"/>
            <a:ext cx="6231988" cy="3429000"/>
          </a:xfrm>
        </p:spPr>
      </p:pic>
      <p:pic>
        <p:nvPicPr>
          <p:cNvPr id="7" name="Picture 6">
            <a:extLst>
              <a:ext uri="{FF2B5EF4-FFF2-40B4-BE49-F238E27FC236}">
                <a16:creationId xmlns:a16="http://schemas.microsoft.com/office/drawing/2014/main" id="{706F3AA3-E7B0-4BAA-9CA8-F69F94A3C9D1}"/>
              </a:ext>
            </a:extLst>
          </p:cNvPr>
          <p:cNvPicPr>
            <a:picLocks noChangeAspect="1"/>
          </p:cNvPicPr>
          <p:nvPr/>
        </p:nvPicPr>
        <p:blipFill rotWithShape="1">
          <a:blip r:embed="rId3"/>
          <a:srcRect l="2890"/>
          <a:stretch/>
        </p:blipFill>
        <p:spPr>
          <a:xfrm>
            <a:off x="0" y="3429000"/>
            <a:ext cx="7090117" cy="3429000"/>
          </a:xfrm>
          <a:prstGeom prst="rect">
            <a:avLst/>
          </a:prstGeom>
        </p:spPr>
      </p:pic>
    </p:spTree>
    <p:extLst>
      <p:ext uri="{BB962C8B-B14F-4D97-AF65-F5344CB8AC3E}">
        <p14:creationId xmlns:p14="http://schemas.microsoft.com/office/powerpoint/2010/main" val="2435116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000E-038C-7391-DDE7-AFD6926ACAB2}"/>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338F4CF7-FC6A-A523-3E9F-1E027983882E}"/>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4205795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625D-1A92-DD7C-81F9-F451F0BE269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2445857-6EB9-F6A0-4618-B0F0BC97054E}"/>
              </a:ext>
            </a:extLst>
          </p:cNvPr>
          <p:cNvPicPr>
            <a:picLocks noGrp="1" noChangeAspect="1"/>
          </p:cNvPicPr>
          <p:nvPr>
            <p:ph idx="1"/>
          </p:nvPr>
        </p:nvPicPr>
        <p:blipFill>
          <a:blip r:embed="rId2"/>
          <a:stretch>
            <a:fillRect/>
          </a:stretch>
        </p:blipFill>
        <p:spPr>
          <a:xfrm>
            <a:off x="0" y="0"/>
            <a:ext cx="11482251" cy="6858000"/>
          </a:xfrm>
        </p:spPr>
      </p:pic>
    </p:spTree>
    <p:extLst>
      <p:ext uri="{BB962C8B-B14F-4D97-AF65-F5344CB8AC3E}">
        <p14:creationId xmlns:p14="http://schemas.microsoft.com/office/powerpoint/2010/main" val="2299810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B68D-F0E6-25E9-621F-F047FE3CB30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90C4869-E623-A997-07EF-209C316E0CDC}"/>
              </a:ext>
            </a:extLst>
          </p:cNvPr>
          <p:cNvPicPr>
            <a:picLocks noGrp="1" noChangeAspect="1"/>
          </p:cNvPicPr>
          <p:nvPr>
            <p:ph idx="1"/>
          </p:nvPr>
        </p:nvPicPr>
        <p:blipFill>
          <a:blip r:embed="rId2"/>
          <a:stretch>
            <a:fillRect/>
          </a:stretch>
        </p:blipFill>
        <p:spPr>
          <a:xfrm>
            <a:off x="0" y="0"/>
            <a:ext cx="10142509" cy="6858000"/>
          </a:xfrm>
        </p:spPr>
      </p:pic>
    </p:spTree>
    <p:extLst>
      <p:ext uri="{BB962C8B-B14F-4D97-AF65-F5344CB8AC3E}">
        <p14:creationId xmlns:p14="http://schemas.microsoft.com/office/powerpoint/2010/main" val="1914209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31CCA-8C33-CCA4-40DE-6352CDD494B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B4F3532-4C85-9613-1C26-0912AAB982F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1B60AA2-CD95-7AC6-462E-72C86F20FB1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51781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09CE-EF48-FC7C-DCDE-51250A70BCE6}"/>
              </a:ext>
            </a:extLst>
          </p:cNvPr>
          <p:cNvSpPr>
            <a:spLocks noGrp="1"/>
          </p:cNvSpPr>
          <p:nvPr>
            <p:ph type="title"/>
          </p:nvPr>
        </p:nvSpPr>
        <p:spPr>
          <a:xfrm>
            <a:off x="0" y="1"/>
            <a:ext cx="12192000" cy="844061"/>
          </a:xfrm>
        </p:spPr>
        <p:txBody>
          <a:bodyPr/>
          <a:lstStyle/>
          <a:p>
            <a:pPr algn="ctr"/>
            <a:r>
              <a:rPr lang="en-US" b="1" dirty="0">
                <a:latin typeface="Times New Roman" panose="02020603050405020304" pitchFamily="18" charset="0"/>
                <a:cs typeface="Times New Roman" panose="02020603050405020304" pitchFamily="18" charset="0"/>
              </a:rPr>
              <a:t>Maximum Likelihood Estimation (MLE)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668D2D4-22AF-9AD7-42DD-1BAFD4E8835C}"/>
              </a:ext>
            </a:extLst>
          </p:cNvPr>
          <p:cNvSpPr>
            <a:spLocks noGrp="1"/>
          </p:cNvSpPr>
          <p:nvPr>
            <p:ph idx="1"/>
          </p:nvPr>
        </p:nvSpPr>
        <p:spPr>
          <a:xfrm>
            <a:off x="0" y="1026942"/>
            <a:ext cx="12192000" cy="583105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MLE is the method used to estimate the prior and likelihood probabilities, which Naive Bayes plugs into Bayes' Theorem to calculate the posterior probability. So far, we have seen how to use likelihood and prior probabilities to calculate the posterior probability. In MLE, we will learn how to calculate the likelihood and prior probabilities.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683A937-DF40-2A84-489D-17F4CE795E6B}"/>
              </a:ext>
            </a:extLst>
          </p:cNvPr>
          <p:cNvPicPr>
            <a:picLocks noChangeAspect="1"/>
          </p:cNvPicPr>
          <p:nvPr/>
        </p:nvPicPr>
        <p:blipFill>
          <a:blip r:embed="rId2"/>
          <a:stretch>
            <a:fillRect/>
          </a:stretch>
        </p:blipFill>
        <p:spPr>
          <a:xfrm>
            <a:off x="-1" y="1989186"/>
            <a:ext cx="9931791" cy="4868813"/>
          </a:xfrm>
          <a:prstGeom prst="rect">
            <a:avLst/>
          </a:prstGeom>
        </p:spPr>
      </p:pic>
    </p:spTree>
    <p:extLst>
      <p:ext uri="{BB962C8B-B14F-4D97-AF65-F5344CB8AC3E}">
        <p14:creationId xmlns:p14="http://schemas.microsoft.com/office/powerpoint/2010/main" val="2261008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B491-0517-0EAC-CC5D-81DE737CF6E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3838CB7-1918-EA59-9DA2-A11D2A50D27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0160E67-1ABD-6DD5-52E5-D637331A62AA}"/>
              </a:ext>
            </a:extLst>
          </p:cNvPr>
          <p:cNvPicPr>
            <a:picLocks noChangeAspect="1"/>
          </p:cNvPicPr>
          <p:nvPr/>
        </p:nvPicPr>
        <p:blipFill>
          <a:blip r:embed="rId2"/>
          <a:stretch>
            <a:fillRect/>
          </a:stretch>
        </p:blipFill>
        <p:spPr>
          <a:xfrm>
            <a:off x="0" y="0"/>
            <a:ext cx="6963508" cy="3643532"/>
          </a:xfrm>
          <a:prstGeom prst="rect">
            <a:avLst/>
          </a:prstGeom>
        </p:spPr>
      </p:pic>
      <p:pic>
        <p:nvPicPr>
          <p:cNvPr id="6" name="Content Placeholder 4">
            <a:extLst>
              <a:ext uri="{FF2B5EF4-FFF2-40B4-BE49-F238E27FC236}">
                <a16:creationId xmlns:a16="http://schemas.microsoft.com/office/drawing/2014/main" id="{12F79486-0B0E-DF0F-60E9-8A05BF87C9D6}"/>
              </a:ext>
            </a:extLst>
          </p:cNvPr>
          <p:cNvPicPr>
            <a:picLocks noChangeAspect="1"/>
          </p:cNvPicPr>
          <p:nvPr/>
        </p:nvPicPr>
        <p:blipFill>
          <a:blip r:embed="rId3"/>
          <a:stretch>
            <a:fillRect/>
          </a:stretch>
        </p:blipFill>
        <p:spPr>
          <a:xfrm>
            <a:off x="-1" y="3643532"/>
            <a:ext cx="8496887" cy="3214468"/>
          </a:xfrm>
          <a:prstGeom prst="rect">
            <a:avLst/>
          </a:prstGeom>
        </p:spPr>
      </p:pic>
    </p:spTree>
    <p:extLst>
      <p:ext uri="{BB962C8B-B14F-4D97-AF65-F5344CB8AC3E}">
        <p14:creationId xmlns:p14="http://schemas.microsoft.com/office/powerpoint/2010/main" val="385990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92E-AB9A-54FA-4A7A-F76BD858F43A}"/>
              </a:ext>
            </a:extLst>
          </p:cNvPr>
          <p:cNvSpPr>
            <a:spLocks noGrp="1"/>
          </p:cNvSpPr>
          <p:nvPr>
            <p:ph type="title"/>
          </p:nvPr>
        </p:nvSpPr>
        <p:spPr/>
        <p:txBody>
          <a:bodyPr/>
          <a:lstStyle/>
          <a:p>
            <a:r>
              <a:rPr lang="en-US" dirty="0"/>
              <a:t> </a:t>
            </a:r>
            <a:endParaRPr lang="en-IN" dirty="0"/>
          </a:p>
        </p:txBody>
      </p:sp>
      <p:pic>
        <p:nvPicPr>
          <p:cNvPr id="7" name="Picture 6">
            <a:extLst>
              <a:ext uri="{FF2B5EF4-FFF2-40B4-BE49-F238E27FC236}">
                <a16:creationId xmlns:a16="http://schemas.microsoft.com/office/drawing/2014/main" id="{5E35A870-BFFE-D5A6-8B2B-E99DB4CDE416}"/>
              </a:ext>
            </a:extLst>
          </p:cNvPr>
          <p:cNvPicPr>
            <a:picLocks noChangeAspect="1"/>
          </p:cNvPicPr>
          <p:nvPr/>
        </p:nvPicPr>
        <p:blipFill>
          <a:blip r:embed="rId2"/>
          <a:stretch>
            <a:fillRect/>
          </a:stretch>
        </p:blipFill>
        <p:spPr>
          <a:xfrm>
            <a:off x="0" y="-1"/>
            <a:ext cx="9807464" cy="4712677"/>
          </a:xfrm>
          <a:prstGeom prst="rect">
            <a:avLst/>
          </a:prstGeom>
        </p:spPr>
      </p:pic>
      <p:sp>
        <p:nvSpPr>
          <p:cNvPr id="11" name="Content Placeholder 10">
            <a:extLst>
              <a:ext uri="{FF2B5EF4-FFF2-40B4-BE49-F238E27FC236}">
                <a16:creationId xmlns:a16="http://schemas.microsoft.com/office/drawing/2014/main" id="{27CCFD40-F8FB-2C73-559D-5E812ABCE746}"/>
              </a:ext>
            </a:extLst>
          </p:cNvPr>
          <p:cNvSpPr>
            <a:spLocks noGrp="1"/>
          </p:cNvSpPr>
          <p:nvPr>
            <p:ph idx="1"/>
          </p:nvPr>
        </p:nvSpPr>
        <p:spPr>
          <a:xfrm>
            <a:off x="10733648" y="1825625"/>
            <a:ext cx="620151" cy="4351338"/>
          </a:xfrm>
        </p:spPr>
        <p:txBody>
          <a:bodyPr/>
          <a:lstStyle/>
          <a:p>
            <a:pPr marL="0" indent="0">
              <a:buNone/>
            </a:pPr>
            <a:r>
              <a:rPr lang="en-US" dirty="0"/>
              <a:t> </a:t>
            </a:r>
            <a:endParaRPr lang="en-IN" dirty="0"/>
          </a:p>
        </p:txBody>
      </p:sp>
      <p:pic>
        <p:nvPicPr>
          <p:cNvPr id="13" name="Picture 12">
            <a:extLst>
              <a:ext uri="{FF2B5EF4-FFF2-40B4-BE49-F238E27FC236}">
                <a16:creationId xmlns:a16="http://schemas.microsoft.com/office/drawing/2014/main" id="{B3005453-392A-C972-03A6-D55DF1B35B80}"/>
              </a:ext>
            </a:extLst>
          </p:cNvPr>
          <p:cNvPicPr>
            <a:picLocks noChangeAspect="1"/>
          </p:cNvPicPr>
          <p:nvPr/>
        </p:nvPicPr>
        <p:blipFill>
          <a:blip r:embed="rId3"/>
          <a:stretch>
            <a:fillRect/>
          </a:stretch>
        </p:blipFill>
        <p:spPr>
          <a:xfrm>
            <a:off x="168812" y="5301334"/>
            <a:ext cx="9807463" cy="1000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1275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3B3F-9E26-5FE4-A2E7-F0B4DB470DB5}"/>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586E33E-6E18-3773-B33F-2708000A44F1}"/>
              </a:ext>
            </a:extLst>
          </p:cNvPr>
          <p:cNvPicPr>
            <a:picLocks noGrp="1" noChangeAspect="1"/>
          </p:cNvPicPr>
          <p:nvPr>
            <p:ph idx="1"/>
          </p:nvPr>
        </p:nvPicPr>
        <p:blipFill>
          <a:blip r:embed="rId2"/>
          <a:stretch>
            <a:fillRect/>
          </a:stretch>
        </p:blipFill>
        <p:spPr>
          <a:xfrm>
            <a:off x="-1" y="545917"/>
            <a:ext cx="8519347" cy="1325563"/>
          </a:xfrm>
        </p:spPr>
      </p:pic>
      <p:pic>
        <p:nvPicPr>
          <p:cNvPr id="7" name="Picture 6">
            <a:extLst>
              <a:ext uri="{FF2B5EF4-FFF2-40B4-BE49-F238E27FC236}">
                <a16:creationId xmlns:a16="http://schemas.microsoft.com/office/drawing/2014/main" id="{3D23BFF9-8EF7-71FF-D5D1-65722AA97BA4}"/>
              </a:ext>
            </a:extLst>
          </p:cNvPr>
          <p:cNvPicPr>
            <a:picLocks noChangeAspect="1"/>
          </p:cNvPicPr>
          <p:nvPr/>
        </p:nvPicPr>
        <p:blipFill>
          <a:blip r:embed="rId3"/>
          <a:stretch>
            <a:fillRect/>
          </a:stretch>
        </p:blipFill>
        <p:spPr>
          <a:xfrm>
            <a:off x="-1" y="2488419"/>
            <a:ext cx="11804177" cy="4004455"/>
          </a:xfrm>
          <a:prstGeom prst="rect">
            <a:avLst/>
          </a:prstGeom>
        </p:spPr>
      </p:pic>
    </p:spTree>
    <p:extLst>
      <p:ext uri="{BB962C8B-B14F-4D97-AF65-F5344CB8AC3E}">
        <p14:creationId xmlns:p14="http://schemas.microsoft.com/office/powerpoint/2010/main" val="38123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17278-D2C5-D53B-9BE5-D8FA102A248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6B33330-F3D4-93C2-9ED1-526FA8FF1946}"/>
              </a:ext>
            </a:extLst>
          </p:cNvPr>
          <p:cNvSpPr>
            <a:spLocks noGrp="1"/>
          </p:cNvSpPr>
          <p:nvPr>
            <p:ph idx="1"/>
          </p:nvPr>
        </p:nvSpPr>
        <p:spPr>
          <a:xfrm>
            <a:off x="4270718" y="7213551"/>
            <a:ext cx="7437764" cy="4351338"/>
          </a:xfrm>
        </p:spPr>
        <p:txBody>
          <a:bodyPr/>
          <a:lstStyle/>
          <a:p>
            <a:pPr marL="0" indent="0">
              <a:buNone/>
            </a:pPr>
            <a:r>
              <a:rPr lang="en-US" dirty="0"/>
              <a:t> </a:t>
            </a:r>
            <a:endParaRPr lang="en-IN" dirty="0"/>
          </a:p>
          <a:p>
            <a:endParaRPr lang="en-US" dirty="0"/>
          </a:p>
        </p:txBody>
      </p:sp>
      <p:pic>
        <p:nvPicPr>
          <p:cNvPr id="5" name="Picture 4">
            <a:extLst>
              <a:ext uri="{FF2B5EF4-FFF2-40B4-BE49-F238E27FC236}">
                <a16:creationId xmlns:a16="http://schemas.microsoft.com/office/drawing/2014/main" id="{0340C5D2-A0CC-0420-79C7-B4A80CEFB8B8}"/>
              </a:ext>
            </a:extLst>
          </p:cNvPr>
          <p:cNvPicPr>
            <a:picLocks noChangeAspect="1"/>
          </p:cNvPicPr>
          <p:nvPr/>
        </p:nvPicPr>
        <p:blipFill>
          <a:blip r:embed="rId2"/>
          <a:stretch>
            <a:fillRect/>
          </a:stretch>
        </p:blipFill>
        <p:spPr>
          <a:xfrm>
            <a:off x="182882" y="170420"/>
            <a:ext cx="3249636" cy="3217366"/>
          </a:xfrm>
          <a:prstGeom prst="rect">
            <a:avLst/>
          </a:prstGeom>
        </p:spPr>
      </p:pic>
      <p:sp>
        <p:nvSpPr>
          <p:cNvPr id="7" name="TextBox 6">
            <a:extLst>
              <a:ext uri="{FF2B5EF4-FFF2-40B4-BE49-F238E27FC236}">
                <a16:creationId xmlns:a16="http://schemas.microsoft.com/office/drawing/2014/main" id="{D7CB9C9E-1C61-3D0F-53D6-7AF4E5089861}"/>
              </a:ext>
            </a:extLst>
          </p:cNvPr>
          <p:cNvSpPr txBox="1"/>
          <p:nvPr/>
        </p:nvSpPr>
        <p:spPr>
          <a:xfrm>
            <a:off x="182882" y="43780"/>
            <a:ext cx="6098344" cy="369332"/>
          </a:xfrm>
          <a:prstGeom prst="rect">
            <a:avLst/>
          </a:prstGeom>
          <a:noFill/>
        </p:spPr>
        <p:txBody>
          <a:bodyPr wrap="square">
            <a:spAutoFit/>
          </a:bodyPr>
          <a:lstStyle/>
          <a:p>
            <a:pPr marL="342900" indent="-34290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Polynomial</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Regression-</a:t>
            </a:r>
          </a:p>
        </p:txBody>
      </p:sp>
      <p:sp>
        <p:nvSpPr>
          <p:cNvPr id="9" name="TextBox 8">
            <a:extLst>
              <a:ext uri="{FF2B5EF4-FFF2-40B4-BE49-F238E27FC236}">
                <a16:creationId xmlns:a16="http://schemas.microsoft.com/office/drawing/2014/main" id="{7A7CD6B3-6913-E225-14E1-EB8C4B7A52D1}"/>
              </a:ext>
            </a:extLst>
          </p:cNvPr>
          <p:cNvSpPr txBox="1"/>
          <p:nvPr/>
        </p:nvSpPr>
        <p:spPr>
          <a:xfrm>
            <a:off x="3432518" y="948462"/>
            <a:ext cx="87594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 matter the size or type of data, the equation in </a:t>
            </a:r>
            <a:r>
              <a:rPr lang="en-US" b="1" dirty="0">
                <a:latin typeface="Times New Roman" panose="02020603050405020304" pitchFamily="18" charset="0"/>
                <a:cs typeface="Times New Roman" panose="02020603050405020304" pitchFamily="18" charset="0"/>
              </a:rPr>
              <a:t>polynomial regression</a:t>
            </a:r>
            <a:r>
              <a:rPr lang="en-US" dirty="0">
                <a:latin typeface="Times New Roman" panose="02020603050405020304" pitchFamily="18" charset="0"/>
                <a:cs typeface="Times New Roman" panose="02020603050405020304" pitchFamily="18" charset="0"/>
              </a:rPr>
              <a:t> stays the same. It fits a curve defined by the chosen polynomial degree (e.g., quadratic, cubic). The equation never changes, which is why polynomial regression is considered parametric. The fixed structure and equation are key characteristics of parametric methods.</a:t>
            </a:r>
            <a:endParaRPr lang="en-I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BB3541E-5E7D-C9EE-6E82-831E0FE9F309}"/>
              </a:ext>
            </a:extLst>
          </p:cNvPr>
          <p:cNvPicPr>
            <a:picLocks noChangeAspect="1"/>
          </p:cNvPicPr>
          <p:nvPr/>
        </p:nvPicPr>
        <p:blipFill rotWithShape="1">
          <a:blip r:embed="rId3"/>
          <a:srcRect t="13131"/>
          <a:stretch/>
        </p:blipFill>
        <p:spPr>
          <a:xfrm>
            <a:off x="290661" y="4151251"/>
            <a:ext cx="3034078" cy="2706749"/>
          </a:xfrm>
          <a:prstGeom prst="rect">
            <a:avLst/>
          </a:prstGeom>
        </p:spPr>
      </p:pic>
      <p:sp>
        <p:nvSpPr>
          <p:cNvPr id="13" name="TextBox 12">
            <a:extLst>
              <a:ext uri="{FF2B5EF4-FFF2-40B4-BE49-F238E27FC236}">
                <a16:creationId xmlns:a16="http://schemas.microsoft.com/office/drawing/2014/main" id="{A4E36DE2-9817-48CF-109E-07B97D5F1AC6}"/>
              </a:ext>
            </a:extLst>
          </p:cNvPr>
          <p:cNvSpPr txBox="1"/>
          <p:nvPr/>
        </p:nvSpPr>
        <p:spPr>
          <a:xfrm>
            <a:off x="290661" y="3470214"/>
            <a:ext cx="6098344" cy="369332"/>
          </a:xfrm>
          <a:prstGeom prst="rect">
            <a:avLst/>
          </a:prstGeom>
          <a:noFill/>
        </p:spPr>
        <p:txBody>
          <a:bodyPr wrap="square">
            <a:spAutoFit/>
          </a:bodyPr>
          <a:lstStyle/>
          <a:p>
            <a:pPr marL="285750" indent="-2857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Logistic Regression-</a:t>
            </a:r>
          </a:p>
        </p:txBody>
      </p:sp>
      <p:sp>
        <p:nvSpPr>
          <p:cNvPr id="14" name="Rectangle 1">
            <a:extLst>
              <a:ext uri="{FF2B5EF4-FFF2-40B4-BE49-F238E27FC236}">
                <a16:creationId xmlns:a16="http://schemas.microsoft.com/office/drawing/2014/main" id="{D7CD46B1-E968-27D4-E69A-F0A08CA6B55B}"/>
              </a:ext>
            </a:extLst>
          </p:cNvPr>
          <p:cNvSpPr>
            <a:spLocks noChangeArrowheads="1"/>
          </p:cNvSpPr>
          <p:nvPr/>
        </p:nvSpPr>
        <p:spPr bwMode="auto">
          <a:xfrm>
            <a:off x="3432518" y="4877862"/>
            <a:ext cx="875948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matter the size or type of data, the equation in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 regression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stays the same. It always fits an S-shaped curve (sigmoid function) to model probabilities. The equation never changes, which is why logistic regression is considered parametric. The fixed structure and equation are key characteristics of parametric methods.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0264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05F5-09BB-27B3-A1C2-AA8F3FF2B40F}"/>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DE5CD577-9C14-9D4A-89DF-A65155920D09}"/>
              </a:ext>
            </a:extLst>
          </p:cNvPr>
          <p:cNvPicPr>
            <a:picLocks noGrp="1" noChangeAspect="1"/>
          </p:cNvPicPr>
          <p:nvPr>
            <p:ph idx="1"/>
          </p:nvPr>
        </p:nvPicPr>
        <p:blipFill>
          <a:blip r:embed="rId2"/>
          <a:stretch>
            <a:fillRect/>
          </a:stretch>
        </p:blipFill>
        <p:spPr>
          <a:xfrm>
            <a:off x="0" y="0"/>
            <a:ext cx="6893169" cy="3644791"/>
          </a:xfrm>
        </p:spPr>
      </p:pic>
      <p:pic>
        <p:nvPicPr>
          <p:cNvPr id="7" name="Picture 6">
            <a:extLst>
              <a:ext uri="{FF2B5EF4-FFF2-40B4-BE49-F238E27FC236}">
                <a16:creationId xmlns:a16="http://schemas.microsoft.com/office/drawing/2014/main" id="{B5DF2CD9-ACE8-33AC-4F19-B8A73896603E}"/>
              </a:ext>
            </a:extLst>
          </p:cNvPr>
          <p:cNvPicPr>
            <a:picLocks noChangeAspect="1"/>
          </p:cNvPicPr>
          <p:nvPr/>
        </p:nvPicPr>
        <p:blipFill>
          <a:blip r:embed="rId3"/>
          <a:stretch>
            <a:fillRect/>
          </a:stretch>
        </p:blipFill>
        <p:spPr>
          <a:xfrm>
            <a:off x="4937435" y="3644791"/>
            <a:ext cx="7254565" cy="3213209"/>
          </a:xfrm>
          <a:prstGeom prst="rect">
            <a:avLst/>
          </a:prstGeom>
        </p:spPr>
      </p:pic>
    </p:spTree>
    <p:extLst>
      <p:ext uri="{BB962C8B-B14F-4D97-AF65-F5344CB8AC3E}">
        <p14:creationId xmlns:p14="http://schemas.microsoft.com/office/powerpoint/2010/main" val="2597116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1988-8D61-F291-D572-19749C3E3E8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EC2C5C0-101F-0374-CCAE-500FE43F4087}"/>
              </a:ext>
            </a:extLst>
          </p:cNvPr>
          <p:cNvPicPr>
            <a:picLocks noGrp="1" noChangeAspect="1"/>
          </p:cNvPicPr>
          <p:nvPr>
            <p:ph idx="1"/>
          </p:nvPr>
        </p:nvPicPr>
        <p:blipFill>
          <a:blip r:embed="rId2"/>
          <a:stretch>
            <a:fillRect/>
          </a:stretch>
        </p:blipFill>
        <p:spPr>
          <a:xfrm>
            <a:off x="0" y="1035051"/>
            <a:ext cx="5219114" cy="2087646"/>
          </a:xfrm>
        </p:spPr>
      </p:pic>
      <p:pic>
        <p:nvPicPr>
          <p:cNvPr id="7" name="Picture 6">
            <a:extLst>
              <a:ext uri="{FF2B5EF4-FFF2-40B4-BE49-F238E27FC236}">
                <a16:creationId xmlns:a16="http://schemas.microsoft.com/office/drawing/2014/main" id="{50B3D142-FD21-4EF0-C92D-C1F2451AC7EF}"/>
              </a:ext>
            </a:extLst>
          </p:cNvPr>
          <p:cNvPicPr>
            <a:picLocks noChangeAspect="1"/>
          </p:cNvPicPr>
          <p:nvPr/>
        </p:nvPicPr>
        <p:blipFill>
          <a:blip r:embed="rId3"/>
          <a:stretch>
            <a:fillRect/>
          </a:stretch>
        </p:blipFill>
        <p:spPr>
          <a:xfrm>
            <a:off x="38686" y="3801208"/>
            <a:ext cx="10515600" cy="1713216"/>
          </a:xfrm>
          <a:prstGeom prst="rect">
            <a:avLst/>
          </a:prstGeom>
        </p:spPr>
      </p:pic>
    </p:spTree>
    <p:extLst>
      <p:ext uri="{BB962C8B-B14F-4D97-AF65-F5344CB8AC3E}">
        <p14:creationId xmlns:p14="http://schemas.microsoft.com/office/powerpoint/2010/main" val="1369898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216CB-97A0-6690-B7E6-C489C77B933E}"/>
              </a:ext>
            </a:extLst>
          </p:cNvPr>
          <p:cNvSpPr>
            <a:spLocks noGrp="1"/>
          </p:cNvSpPr>
          <p:nvPr>
            <p:ph type="title"/>
          </p:nvPr>
        </p:nvSpPr>
        <p:spPr>
          <a:xfrm>
            <a:off x="0" y="1"/>
            <a:ext cx="11353800" cy="534571"/>
          </a:xfrm>
        </p:spPr>
        <p:txBody>
          <a:bodyPr>
            <a:normAutofit fontScale="90000"/>
          </a:bodyPr>
          <a:lstStyle/>
          <a:p>
            <a:r>
              <a:rPr lang="en-US" sz="4000" dirty="0">
                <a:latin typeface="Times New Roman" panose="02020603050405020304" pitchFamily="18" charset="0"/>
                <a:cs typeface="Times New Roman" panose="02020603050405020304" pitchFamily="18" charset="0"/>
              </a:rPr>
              <a:t>Another numerical:-</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807D22-70D0-AEFB-A608-0EDBA55B949B}"/>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5691032E-4E34-92C1-F25D-8EAAA29DA320}"/>
              </a:ext>
            </a:extLst>
          </p:cNvPr>
          <p:cNvSpPr txBox="1"/>
          <p:nvPr/>
        </p:nvSpPr>
        <p:spPr>
          <a:xfrm>
            <a:off x="0" y="681037"/>
            <a:ext cx="12192000" cy="132343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You are building a system to classify emails. You have </a:t>
            </a:r>
            <a:r>
              <a:rPr lang="en-US" sz="2000" b="1" dirty="0">
                <a:latin typeface="Times New Roman" panose="02020603050405020304" pitchFamily="18" charset="0"/>
                <a:cs typeface="Times New Roman" panose="02020603050405020304" pitchFamily="18" charset="0"/>
              </a:rPr>
              <a:t>100 emails</a:t>
            </a:r>
            <a:r>
              <a:rPr lang="en-US" sz="2000" dirty="0">
                <a:latin typeface="Times New Roman" panose="02020603050405020304" pitchFamily="18" charset="0"/>
                <a:cs typeface="Times New Roman" panose="02020603050405020304" pitchFamily="18" charset="0"/>
              </a:rPr>
              <a:t>, of which, 60 are </a:t>
            </a:r>
            <a:r>
              <a:rPr lang="en-US" sz="2000" b="1" dirty="0">
                <a:latin typeface="Times New Roman" panose="02020603050405020304" pitchFamily="18" charset="0"/>
                <a:cs typeface="Times New Roman" panose="02020603050405020304" pitchFamily="18" charset="0"/>
              </a:rPr>
              <a:t>spam and </a:t>
            </a:r>
            <a:r>
              <a:rPr lang="en-US" sz="2000" dirty="0">
                <a:latin typeface="Times New Roman" panose="02020603050405020304" pitchFamily="18" charset="0"/>
                <a:cs typeface="Times New Roman" panose="02020603050405020304" pitchFamily="18" charset="0"/>
              </a:rPr>
              <a:t>40 are </a:t>
            </a:r>
            <a:r>
              <a:rPr lang="en-US" sz="2000" b="1" dirty="0">
                <a:latin typeface="Times New Roman" panose="02020603050405020304" pitchFamily="18" charset="0"/>
                <a:cs typeface="Times New Roman" panose="02020603050405020304" pitchFamily="18" charset="0"/>
              </a:rPr>
              <a:t>not spam. </a:t>
            </a:r>
            <a:r>
              <a:rPr lang="en-US" sz="2000" dirty="0">
                <a:latin typeface="Times New Roman" panose="02020603050405020304" pitchFamily="18" charset="0"/>
                <a:cs typeface="Times New Roman" panose="02020603050405020304" pitchFamily="18" charset="0"/>
              </a:rPr>
              <a:t>Let’s focus on the word </a:t>
            </a:r>
            <a:r>
              <a:rPr lang="en-US" sz="2000" b="1" dirty="0">
                <a:latin typeface="Times New Roman" panose="02020603050405020304" pitchFamily="18" charset="0"/>
                <a:cs typeface="Times New Roman" panose="02020603050405020304" pitchFamily="18" charset="0"/>
              </a:rPr>
              <a:t>"offer“. </a:t>
            </a:r>
            <a:r>
              <a:rPr lang="en-US" sz="2000" dirty="0">
                <a:latin typeface="Times New Roman" panose="02020603050405020304" pitchFamily="18" charset="0"/>
                <a:cs typeface="Times New Roman" panose="02020603050405020304" pitchFamily="18" charset="0"/>
              </a:rPr>
              <a:t>In spam emails, the word "offer" appears in </a:t>
            </a:r>
            <a:r>
              <a:rPr lang="en-US" sz="2000" b="1" dirty="0">
                <a:latin typeface="Times New Roman" panose="02020603050405020304" pitchFamily="18" charset="0"/>
                <a:cs typeface="Times New Roman" panose="02020603050405020304" pitchFamily="18" charset="0"/>
              </a:rPr>
              <a:t>30 out of 60 emails</a:t>
            </a:r>
            <a:r>
              <a:rPr lang="en-US" sz="2000" dirty="0">
                <a:latin typeface="Times New Roman" panose="02020603050405020304" pitchFamily="18" charset="0"/>
                <a:cs typeface="Times New Roman" panose="02020603050405020304" pitchFamily="18" charset="0"/>
              </a:rPr>
              <a:t>. In not spam emails, the word "offer" appears in </a:t>
            </a:r>
            <a:r>
              <a:rPr lang="en-US" sz="2000" b="1" dirty="0">
                <a:latin typeface="Times New Roman" panose="02020603050405020304" pitchFamily="18" charset="0"/>
                <a:cs typeface="Times New Roman" panose="02020603050405020304" pitchFamily="18" charset="0"/>
              </a:rPr>
              <a:t>5 out of 40 emails</a:t>
            </a: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Estimate Probabilities Using MLE and find posterior probabilities.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8A912E3-C38E-3554-60A8-6B38C7DBE164}"/>
              </a:ext>
            </a:extLst>
          </p:cNvPr>
          <p:cNvPicPr>
            <a:picLocks noChangeAspect="1"/>
          </p:cNvPicPr>
          <p:nvPr/>
        </p:nvPicPr>
        <p:blipFill>
          <a:blip r:embed="rId2"/>
          <a:stretch>
            <a:fillRect/>
          </a:stretch>
        </p:blipFill>
        <p:spPr>
          <a:xfrm>
            <a:off x="0" y="1716258"/>
            <a:ext cx="7202658" cy="3777003"/>
          </a:xfrm>
          <a:prstGeom prst="rect">
            <a:avLst/>
          </a:prstGeom>
        </p:spPr>
      </p:pic>
      <p:sp>
        <p:nvSpPr>
          <p:cNvPr id="8" name="Content Placeholder 2">
            <a:extLst>
              <a:ext uri="{FF2B5EF4-FFF2-40B4-BE49-F238E27FC236}">
                <a16:creationId xmlns:a16="http://schemas.microsoft.com/office/drawing/2014/main" id="{77D401DA-48DD-3AA6-5BD7-C8DCD623C03B}"/>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 </a:t>
            </a:r>
            <a:endParaRPr lang="en-IN" dirty="0"/>
          </a:p>
        </p:txBody>
      </p:sp>
      <p:pic>
        <p:nvPicPr>
          <p:cNvPr id="10" name="Picture 9">
            <a:extLst>
              <a:ext uri="{FF2B5EF4-FFF2-40B4-BE49-F238E27FC236}">
                <a16:creationId xmlns:a16="http://schemas.microsoft.com/office/drawing/2014/main" id="{00150433-AE3B-CC24-5FD7-7F60116FB56E}"/>
              </a:ext>
            </a:extLst>
          </p:cNvPr>
          <p:cNvPicPr>
            <a:picLocks noChangeAspect="1"/>
          </p:cNvPicPr>
          <p:nvPr/>
        </p:nvPicPr>
        <p:blipFill>
          <a:blip r:embed="rId3"/>
          <a:stretch>
            <a:fillRect/>
          </a:stretch>
        </p:blipFill>
        <p:spPr>
          <a:xfrm>
            <a:off x="6738425" y="3767268"/>
            <a:ext cx="5453575" cy="3090732"/>
          </a:xfrm>
          <a:prstGeom prst="rect">
            <a:avLst/>
          </a:prstGeom>
        </p:spPr>
      </p:pic>
    </p:spTree>
    <p:extLst>
      <p:ext uri="{BB962C8B-B14F-4D97-AF65-F5344CB8AC3E}">
        <p14:creationId xmlns:p14="http://schemas.microsoft.com/office/powerpoint/2010/main" val="409336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2DA7-1027-9EC8-DDF0-9C493A10D28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EDB1D77C-431F-E8E6-16E8-42C416C434EC}"/>
              </a:ext>
            </a:extLst>
          </p:cNvPr>
          <p:cNvPicPr>
            <a:picLocks noGrp="1" noChangeAspect="1"/>
          </p:cNvPicPr>
          <p:nvPr>
            <p:ph idx="1"/>
          </p:nvPr>
        </p:nvPicPr>
        <p:blipFill>
          <a:blip r:embed="rId2"/>
          <a:stretch>
            <a:fillRect/>
          </a:stretch>
        </p:blipFill>
        <p:spPr>
          <a:xfrm>
            <a:off x="-1" y="0"/>
            <a:ext cx="8102991" cy="3543430"/>
          </a:xfrm>
        </p:spPr>
      </p:pic>
      <p:pic>
        <p:nvPicPr>
          <p:cNvPr id="7" name="Picture 6">
            <a:extLst>
              <a:ext uri="{FF2B5EF4-FFF2-40B4-BE49-F238E27FC236}">
                <a16:creationId xmlns:a16="http://schemas.microsoft.com/office/drawing/2014/main" id="{4EE8FF8D-9E43-0DDE-614E-6C90ADE385A1}"/>
              </a:ext>
            </a:extLst>
          </p:cNvPr>
          <p:cNvPicPr>
            <a:picLocks noChangeAspect="1"/>
          </p:cNvPicPr>
          <p:nvPr/>
        </p:nvPicPr>
        <p:blipFill>
          <a:blip r:embed="rId3"/>
          <a:stretch>
            <a:fillRect/>
          </a:stretch>
        </p:blipFill>
        <p:spPr>
          <a:xfrm>
            <a:off x="158921" y="3908556"/>
            <a:ext cx="8109674" cy="2949444"/>
          </a:xfrm>
          <a:prstGeom prst="rect">
            <a:avLst/>
          </a:prstGeom>
        </p:spPr>
      </p:pic>
    </p:spTree>
    <p:extLst>
      <p:ext uri="{BB962C8B-B14F-4D97-AF65-F5344CB8AC3E}">
        <p14:creationId xmlns:p14="http://schemas.microsoft.com/office/powerpoint/2010/main" val="1807597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4D82-D013-DB86-CD1C-13DEB5918BB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8152180-D6C0-13AA-80DA-97D02C044B82}"/>
              </a:ext>
            </a:extLst>
          </p:cNvPr>
          <p:cNvPicPr>
            <a:picLocks noGrp="1" noChangeAspect="1"/>
          </p:cNvPicPr>
          <p:nvPr>
            <p:ph idx="1"/>
          </p:nvPr>
        </p:nvPicPr>
        <p:blipFill>
          <a:blip r:embed="rId2"/>
          <a:stretch>
            <a:fillRect/>
          </a:stretch>
        </p:blipFill>
        <p:spPr>
          <a:xfrm>
            <a:off x="0" y="-1"/>
            <a:ext cx="6361087" cy="5500469"/>
          </a:xfrm>
        </p:spPr>
      </p:pic>
      <p:sp>
        <p:nvSpPr>
          <p:cNvPr id="4" name="TextBox 3">
            <a:extLst>
              <a:ext uri="{FF2B5EF4-FFF2-40B4-BE49-F238E27FC236}">
                <a16:creationId xmlns:a16="http://schemas.microsoft.com/office/drawing/2014/main" id="{475BC2D0-7049-D064-8EE9-AA6F1CCC8F08}"/>
              </a:ext>
            </a:extLst>
          </p:cNvPr>
          <p:cNvSpPr txBox="1"/>
          <p:nvPr/>
        </p:nvSpPr>
        <p:spPr>
          <a:xfrm>
            <a:off x="0" y="5675312"/>
            <a:ext cx="12192000"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Successfully obtained </a:t>
            </a:r>
            <a:r>
              <a:rPr lang="en-US" sz="2400" b="1" dirty="0">
                <a:latin typeface="Times New Roman" panose="02020603050405020304" pitchFamily="18" charset="0"/>
                <a:cs typeface="Times New Roman" panose="02020603050405020304" pitchFamily="18" charset="0"/>
              </a:rPr>
              <a:t>prior</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likelihood probabilities</a:t>
            </a:r>
            <a:r>
              <a:rPr lang="en-US" sz="2400" dirty="0">
                <a:latin typeface="Times New Roman" panose="02020603050405020304" pitchFamily="18" charset="0"/>
                <a:cs typeface="Times New Roman" panose="02020603050405020304" pitchFamily="18" charset="0"/>
              </a:rPr>
              <a:t> using </a:t>
            </a:r>
            <a:r>
              <a:rPr lang="en-US" sz="2400" b="1" dirty="0">
                <a:latin typeface="Times New Roman" panose="02020603050405020304" pitchFamily="18" charset="0"/>
                <a:cs typeface="Times New Roman" panose="02020603050405020304" pitchFamily="18" charset="0"/>
              </a:rPr>
              <a:t>Maximum Likelihood Estimation (MLE)</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3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1503-F674-7732-5043-EA9431680BD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33CD1853-30A5-FE50-3CA2-94C7E5D28073}"/>
              </a:ext>
            </a:extLst>
          </p:cNvPr>
          <p:cNvPicPr>
            <a:picLocks noGrp="1" noChangeAspect="1"/>
          </p:cNvPicPr>
          <p:nvPr>
            <p:ph idx="1"/>
          </p:nvPr>
        </p:nvPicPr>
        <p:blipFill>
          <a:blip r:embed="rId2"/>
          <a:stretch>
            <a:fillRect/>
          </a:stretch>
        </p:blipFill>
        <p:spPr>
          <a:xfrm>
            <a:off x="0" y="94456"/>
            <a:ext cx="10635174" cy="1519308"/>
          </a:xfrm>
        </p:spPr>
      </p:pic>
      <p:pic>
        <p:nvPicPr>
          <p:cNvPr id="7" name="Picture 6">
            <a:extLst>
              <a:ext uri="{FF2B5EF4-FFF2-40B4-BE49-F238E27FC236}">
                <a16:creationId xmlns:a16="http://schemas.microsoft.com/office/drawing/2014/main" id="{F90E3BBE-9338-AFB0-1A39-3EE9DB7D97CF}"/>
              </a:ext>
            </a:extLst>
          </p:cNvPr>
          <p:cNvPicPr>
            <a:picLocks noChangeAspect="1"/>
          </p:cNvPicPr>
          <p:nvPr/>
        </p:nvPicPr>
        <p:blipFill>
          <a:blip r:embed="rId3"/>
          <a:stretch>
            <a:fillRect/>
          </a:stretch>
        </p:blipFill>
        <p:spPr>
          <a:xfrm>
            <a:off x="-1" y="1687889"/>
            <a:ext cx="9601205" cy="3587263"/>
          </a:xfrm>
          <a:prstGeom prst="rect">
            <a:avLst/>
          </a:prstGeom>
        </p:spPr>
      </p:pic>
      <p:pic>
        <p:nvPicPr>
          <p:cNvPr id="9" name="Picture 8">
            <a:extLst>
              <a:ext uri="{FF2B5EF4-FFF2-40B4-BE49-F238E27FC236}">
                <a16:creationId xmlns:a16="http://schemas.microsoft.com/office/drawing/2014/main" id="{6061F297-74B8-4221-90EB-2B69507ED088}"/>
              </a:ext>
            </a:extLst>
          </p:cNvPr>
          <p:cNvPicPr>
            <a:picLocks noChangeAspect="1"/>
          </p:cNvPicPr>
          <p:nvPr/>
        </p:nvPicPr>
        <p:blipFill>
          <a:blip r:embed="rId4"/>
          <a:stretch>
            <a:fillRect/>
          </a:stretch>
        </p:blipFill>
        <p:spPr>
          <a:xfrm>
            <a:off x="-1" y="5492334"/>
            <a:ext cx="10635175" cy="1131784"/>
          </a:xfrm>
          <a:prstGeom prst="rect">
            <a:avLst/>
          </a:prstGeom>
        </p:spPr>
      </p:pic>
    </p:spTree>
    <p:extLst>
      <p:ext uri="{BB962C8B-B14F-4D97-AF65-F5344CB8AC3E}">
        <p14:creationId xmlns:p14="http://schemas.microsoft.com/office/powerpoint/2010/main" val="1341960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7CA6-0C71-7F88-4B31-84A2C115401B}"/>
              </a:ext>
            </a:extLst>
          </p:cNvPr>
          <p:cNvSpPr>
            <a:spLocks noGrp="1"/>
          </p:cNvSpPr>
          <p:nvPr>
            <p:ph type="title"/>
          </p:nvPr>
        </p:nvSpPr>
        <p:spPr/>
        <p:txBody>
          <a:bodyPr/>
          <a:lstStyle/>
          <a:p>
            <a:r>
              <a:rPr lang="en-US" dirty="0"/>
              <a:t> </a:t>
            </a:r>
            <a:endParaRPr lang="en-IN" dirty="0"/>
          </a:p>
        </p:txBody>
      </p:sp>
      <p:pic>
        <p:nvPicPr>
          <p:cNvPr id="7" name="Picture 6">
            <a:extLst>
              <a:ext uri="{FF2B5EF4-FFF2-40B4-BE49-F238E27FC236}">
                <a16:creationId xmlns:a16="http://schemas.microsoft.com/office/drawing/2014/main" id="{BCABD77E-C7AF-FBA9-1E31-ED09B54022A1}"/>
              </a:ext>
            </a:extLst>
          </p:cNvPr>
          <p:cNvPicPr>
            <a:picLocks noChangeAspect="1"/>
          </p:cNvPicPr>
          <p:nvPr/>
        </p:nvPicPr>
        <p:blipFill>
          <a:blip r:embed="rId2"/>
          <a:stretch>
            <a:fillRect/>
          </a:stretch>
        </p:blipFill>
        <p:spPr>
          <a:xfrm>
            <a:off x="0" y="4663794"/>
            <a:ext cx="8314006" cy="1829081"/>
          </a:xfrm>
          <a:prstGeom prst="rect">
            <a:avLst/>
          </a:prstGeom>
        </p:spPr>
      </p:pic>
      <p:pic>
        <p:nvPicPr>
          <p:cNvPr id="8" name="Content Placeholder 7">
            <a:extLst>
              <a:ext uri="{FF2B5EF4-FFF2-40B4-BE49-F238E27FC236}">
                <a16:creationId xmlns:a16="http://schemas.microsoft.com/office/drawing/2014/main" id="{C3E9FE4E-3D28-36F4-53C9-70AC5C66F675}"/>
              </a:ext>
            </a:extLst>
          </p:cNvPr>
          <p:cNvPicPr>
            <a:picLocks noGrp="1" noChangeAspect="1"/>
          </p:cNvPicPr>
          <p:nvPr>
            <p:ph idx="1"/>
          </p:nvPr>
        </p:nvPicPr>
        <p:blipFill>
          <a:blip r:embed="rId3"/>
          <a:stretch>
            <a:fillRect/>
          </a:stretch>
        </p:blipFill>
        <p:spPr>
          <a:xfrm>
            <a:off x="0" y="333789"/>
            <a:ext cx="10384118" cy="4073268"/>
          </a:xfrm>
        </p:spPr>
      </p:pic>
    </p:spTree>
    <p:extLst>
      <p:ext uri="{BB962C8B-B14F-4D97-AF65-F5344CB8AC3E}">
        <p14:creationId xmlns:p14="http://schemas.microsoft.com/office/powerpoint/2010/main" val="1917155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BC72-1272-6DF6-34B8-8BF9285DB4CD}"/>
              </a:ext>
            </a:extLst>
          </p:cNvPr>
          <p:cNvSpPr>
            <a:spLocks noGrp="1"/>
          </p:cNvSpPr>
          <p:nvPr>
            <p:ph type="title"/>
          </p:nvPr>
        </p:nvSpPr>
        <p:spPr/>
        <p:txBody>
          <a:bodyPr/>
          <a:lstStyle/>
          <a:p>
            <a:r>
              <a:rPr lang="en-US" dirty="0"/>
              <a:t> </a:t>
            </a:r>
            <a:endParaRPr lang="en-IN" dirty="0"/>
          </a:p>
        </p:txBody>
      </p:sp>
      <p:pic>
        <p:nvPicPr>
          <p:cNvPr id="8" name="Content Placeholder 7">
            <a:extLst>
              <a:ext uri="{FF2B5EF4-FFF2-40B4-BE49-F238E27FC236}">
                <a16:creationId xmlns:a16="http://schemas.microsoft.com/office/drawing/2014/main" id="{7FDD85A7-DDA2-C17E-365C-A15B9D3C09E8}"/>
              </a:ext>
            </a:extLst>
          </p:cNvPr>
          <p:cNvPicPr>
            <a:picLocks noGrp="1" noChangeAspect="1"/>
          </p:cNvPicPr>
          <p:nvPr>
            <p:ph idx="1"/>
          </p:nvPr>
        </p:nvPicPr>
        <p:blipFill>
          <a:blip r:embed="rId2"/>
          <a:stretch>
            <a:fillRect/>
          </a:stretch>
        </p:blipFill>
        <p:spPr>
          <a:xfrm>
            <a:off x="115765" y="52754"/>
            <a:ext cx="8724900" cy="3295650"/>
          </a:xfrm>
        </p:spPr>
      </p:pic>
      <p:pic>
        <p:nvPicPr>
          <p:cNvPr id="10" name="Picture 9">
            <a:extLst>
              <a:ext uri="{FF2B5EF4-FFF2-40B4-BE49-F238E27FC236}">
                <a16:creationId xmlns:a16="http://schemas.microsoft.com/office/drawing/2014/main" id="{39C63794-0E6A-BD19-B922-9645E62E643C}"/>
              </a:ext>
            </a:extLst>
          </p:cNvPr>
          <p:cNvPicPr>
            <a:picLocks noChangeAspect="1"/>
          </p:cNvPicPr>
          <p:nvPr/>
        </p:nvPicPr>
        <p:blipFill>
          <a:blip r:embed="rId3"/>
          <a:stretch>
            <a:fillRect/>
          </a:stretch>
        </p:blipFill>
        <p:spPr>
          <a:xfrm>
            <a:off x="30040" y="3509597"/>
            <a:ext cx="8810625" cy="3067050"/>
          </a:xfrm>
          <a:prstGeom prst="rect">
            <a:avLst/>
          </a:prstGeom>
        </p:spPr>
      </p:pic>
    </p:spTree>
    <p:extLst>
      <p:ext uri="{BB962C8B-B14F-4D97-AF65-F5344CB8AC3E}">
        <p14:creationId xmlns:p14="http://schemas.microsoft.com/office/powerpoint/2010/main" val="2268977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B98F-88D1-D1EB-9D48-D2E71585961C}"/>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51204066-51A5-05C4-3B96-6E1456D63CA9}"/>
              </a:ext>
            </a:extLst>
          </p:cNvPr>
          <p:cNvPicPr>
            <a:picLocks noGrp="1" noChangeAspect="1"/>
          </p:cNvPicPr>
          <p:nvPr>
            <p:ph idx="1"/>
          </p:nvPr>
        </p:nvPicPr>
        <p:blipFill>
          <a:blip r:embed="rId2"/>
          <a:stretch>
            <a:fillRect/>
          </a:stretch>
        </p:blipFill>
        <p:spPr>
          <a:xfrm>
            <a:off x="0" y="843170"/>
            <a:ext cx="12013809" cy="4010184"/>
          </a:xfrm>
        </p:spPr>
      </p:pic>
    </p:spTree>
    <p:extLst>
      <p:ext uri="{BB962C8B-B14F-4D97-AF65-F5344CB8AC3E}">
        <p14:creationId xmlns:p14="http://schemas.microsoft.com/office/powerpoint/2010/main" val="191608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2173-FC44-0DEB-C180-131C5685D718}"/>
              </a:ext>
            </a:extLst>
          </p:cNvPr>
          <p:cNvSpPr>
            <a:spLocks noGrp="1"/>
          </p:cNvSpPr>
          <p:nvPr>
            <p:ph type="title"/>
          </p:nvPr>
        </p:nvSpPr>
        <p:spPr>
          <a:xfrm>
            <a:off x="838200" y="1"/>
            <a:ext cx="10515600" cy="942534"/>
          </a:xfrm>
        </p:spPr>
        <p:txBody>
          <a:bodyPr/>
          <a:lstStyle/>
          <a:p>
            <a:pPr algn="ctr"/>
            <a:r>
              <a:rPr lang="en-US" b="1" dirty="0">
                <a:latin typeface="Times New Roman" panose="02020603050405020304" pitchFamily="18" charset="0"/>
                <a:cs typeface="Times New Roman" panose="02020603050405020304" pitchFamily="18" charset="0"/>
              </a:rPr>
              <a:t>Bias and Variance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9BF3BB-32C1-399E-563C-AAF7ACCF7DD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BD412CC-87CA-12CA-C98D-00C041A32BEE}"/>
              </a:ext>
            </a:extLst>
          </p:cNvPr>
          <p:cNvPicPr>
            <a:picLocks noChangeAspect="1"/>
          </p:cNvPicPr>
          <p:nvPr/>
        </p:nvPicPr>
        <p:blipFill>
          <a:blip r:embed="rId2"/>
          <a:stretch>
            <a:fillRect/>
          </a:stretch>
        </p:blipFill>
        <p:spPr>
          <a:xfrm>
            <a:off x="0" y="681037"/>
            <a:ext cx="8271804" cy="2895131"/>
          </a:xfrm>
          <a:prstGeom prst="rect">
            <a:avLst/>
          </a:prstGeom>
        </p:spPr>
      </p:pic>
      <p:pic>
        <p:nvPicPr>
          <p:cNvPr id="7" name="Picture 6">
            <a:extLst>
              <a:ext uri="{FF2B5EF4-FFF2-40B4-BE49-F238E27FC236}">
                <a16:creationId xmlns:a16="http://schemas.microsoft.com/office/drawing/2014/main" id="{2373493B-2C02-6D34-775B-C92797C3FF5C}"/>
              </a:ext>
            </a:extLst>
          </p:cNvPr>
          <p:cNvPicPr>
            <a:picLocks noChangeAspect="1"/>
          </p:cNvPicPr>
          <p:nvPr/>
        </p:nvPicPr>
        <p:blipFill>
          <a:blip r:embed="rId3"/>
          <a:stretch>
            <a:fillRect/>
          </a:stretch>
        </p:blipFill>
        <p:spPr>
          <a:xfrm>
            <a:off x="0" y="3576169"/>
            <a:ext cx="8271804" cy="3281830"/>
          </a:xfrm>
          <a:prstGeom prst="rect">
            <a:avLst/>
          </a:prstGeom>
        </p:spPr>
      </p:pic>
    </p:spTree>
    <p:extLst>
      <p:ext uri="{BB962C8B-B14F-4D97-AF65-F5344CB8AC3E}">
        <p14:creationId xmlns:p14="http://schemas.microsoft.com/office/powerpoint/2010/main" val="106079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65F7B-B0B6-56AD-FA60-92E8BC8DC58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BAD6316-1551-4F22-6483-00A371BCD237}"/>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C108680E-5A30-B5F3-2C5B-1A5FBB671C22}"/>
              </a:ext>
            </a:extLst>
          </p:cNvPr>
          <p:cNvSpPr txBox="1"/>
          <p:nvPr/>
        </p:nvSpPr>
        <p:spPr>
          <a:xfrm>
            <a:off x="0" y="45522"/>
            <a:ext cx="6098344" cy="369332"/>
          </a:xfrm>
          <a:prstGeom prst="rect">
            <a:avLst/>
          </a:prstGeom>
          <a:noFill/>
        </p:spPr>
        <p:txBody>
          <a:bodyPr wrap="square">
            <a:spAutoFit/>
          </a:bodyPr>
          <a:lstStyle/>
          <a:p>
            <a:pPr marL="285750" indent="-2857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Naive Bayes</a:t>
            </a:r>
            <a:r>
              <a:rPr lang="en-IN"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628816F9-D575-214C-A2E6-DB554C4C3231}"/>
              </a:ext>
            </a:extLst>
          </p:cNvPr>
          <p:cNvSpPr txBox="1"/>
          <p:nvPr/>
        </p:nvSpPr>
        <p:spPr>
          <a:xfrm>
            <a:off x="267287" y="473908"/>
            <a:ext cx="11924713"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 matter the size of the data, </a:t>
            </a:r>
            <a:r>
              <a:rPr lang="en-US" b="1" dirty="0">
                <a:latin typeface="Times New Roman" panose="02020603050405020304" pitchFamily="18" charset="0"/>
                <a:cs typeface="Times New Roman" panose="02020603050405020304" pitchFamily="18" charset="0"/>
              </a:rPr>
              <a:t>Naive Bayes</a:t>
            </a:r>
            <a:r>
              <a:rPr lang="en-US" dirty="0">
                <a:latin typeface="Times New Roman" panose="02020603050405020304" pitchFamily="18" charset="0"/>
                <a:cs typeface="Times New Roman" panose="02020603050405020304" pitchFamily="18" charset="0"/>
              </a:rPr>
              <a:t> always uses a fixed formula to calculate posterior probabilities. This fixed structure makes Naive Bayes a parametric method.</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762A670-9C00-A5C6-4531-C6EC40E2FC94}"/>
              </a:ext>
            </a:extLst>
          </p:cNvPr>
          <p:cNvPicPr>
            <a:picLocks noChangeAspect="1"/>
          </p:cNvPicPr>
          <p:nvPr/>
        </p:nvPicPr>
        <p:blipFill>
          <a:blip r:embed="rId2"/>
          <a:stretch>
            <a:fillRect/>
          </a:stretch>
        </p:blipFill>
        <p:spPr>
          <a:xfrm>
            <a:off x="432654" y="1296987"/>
            <a:ext cx="4714875" cy="1057275"/>
          </a:xfrm>
          <a:prstGeom prst="rect">
            <a:avLst/>
          </a:prstGeom>
        </p:spPr>
      </p:pic>
      <p:pic>
        <p:nvPicPr>
          <p:cNvPr id="11" name="Picture 10">
            <a:extLst>
              <a:ext uri="{FF2B5EF4-FFF2-40B4-BE49-F238E27FC236}">
                <a16:creationId xmlns:a16="http://schemas.microsoft.com/office/drawing/2014/main" id="{791FD3AE-A454-C1AC-15B4-2FEFF821BAD7}"/>
              </a:ext>
            </a:extLst>
          </p:cNvPr>
          <p:cNvPicPr>
            <a:picLocks noChangeAspect="1"/>
          </p:cNvPicPr>
          <p:nvPr/>
        </p:nvPicPr>
        <p:blipFill>
          <a:blip r:embed="rId3"/>
          <a:stretch>
            <a:fillRect/>
          </a:stretch>
        </p:blipFill>
        <p:spPr>
          <a:xfrm>
            <a:off x="5907514" y="1314719"/>
            <a:ext cx="4686300" cy="1457325"/>
          </a:xfrm>
          <a:prstGeom prst="rect">
            <a:avLst/>
          </a:prstGeom>
        </p:spPr>
      </p:pic>
      <p:sp>
        <p:nvSpPr>
          <p:cNvPr id="13" name="TextBox 12">
            <a:extLst>
              <a:ext uri="{FF2B5EF4-FFF2-40B4-BE49-F238E27FC236}">
                <a16:creationId xmlns:a16="http://schemas.microsoft.com/office/drawing/2014/main" id="{B7CE7C5A-13EE-A9BB-60E8-E33392D8BE15}"/>
              </a:ext>
            </a:extLst>
          </p:cNvPr>
          <p:cNvSpPr txBox="1"/>
          <p:nvPr/>
        </p:nvSpPr>
        <p:spPr>
          <a:xfrm>
            <a:off x="89097" y="2642309"/>
            <a:ext cx="6140546" cy="369332"/>
          </a:xfrm>
          <a:prstGeom prst="rect">
            <a:avLst/>
          </a:prstGeom>
          <a:noFill/>
        </p:spPr>
        <p:txBody>
          <a:bodyPr wrap="square">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P</a:t>
            </a:r>
            <a:r>
              <a:rPr lang="en-IN" b="1" dirty="0" err="1">
                <a:latin typeface="Times New Roman" panose="02020603050405020304" pitchFamily="18" charset="0"/>
                <a:cs typeface="Times New Roman" panose="02020603050405020304" pitchFamily="18" charset="0"/>
              </a:rPr>
              <a:t>erceptron</a:t>
            </a:r>
            <a:r>
              <a:rPr lang="en-IN" b="1"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134F5A0-85DA-876F-38A4-45501DA02BD6}"/>
              </a:ext>
            </a:extLst>
          </p:cNvPr>
          <p:cNvSpPr txBox="1"/>
          <p:nvPr/>
        </p:nvSpPr>
        <p:spPr>
          <a:xfrm>
            <a:off x="267286" y="3019812"/>
            <a:ext cx="11924713"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 matter the size of the data, </a:t>
            </a:r>
            <a:r>
              <a:rPr lang="en-US" b="1" dirty="0">
                <a:latin typeface="Times New Roman" panose="02020603050405020304" pitchFamily="18" charset="0"/>
                <a:cs typeface="Times New Roman" panose="02020603050405020304" pitchFamily="18" charset="0"/>
              </a:rPr>
              <a:t>Perceptron</a:t>
            </a:r>
            <a:r>
              <a:rPr lang="en-US" dirty="0">
                <a:latin typeface="Times New Roman" panose="02020603050405020304" pitchFamily="18" charset="0"/>
                <a:cs typeface="Times New Roman" panose="02020603050405020304" pitchFamily="18" charset="0"/>
              </a:rPr>
              <a:t> uses a fixed structure with weights and biases to create a linear decision boundary. This fixed structure and parameter set make Perceptron a parametric method.</a:t>
            </a:r>
            <a:r>
              <a:rPr lang="en-US" dirty="0"/>
              <a:t> Both types of Perceptron use a fixed equation, making them </a:t>
            </a:r>
            <a:r>
              <a:rPr lang="en-US" b="1" dirty="0"/>
              <a:t>parametric methods</a:t>
            </a:r>
            <a:r>
              <a:rPr lang="en-US" dirty="0"/>
              <a:t>. The difference is that one uses a threshold for classification, while the other gives a probability.</a:t>
            </a:r>
            <a:endParaRPr lang="en-IN"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8C59C124-F595-D40D-09F9-50EB659495CA}"/>
              </a:ext>
            </a:extLst>
          </p:cNvPr>
          <p:cNvPicPr>
            <a:picLocks noChangeAspect="1"/>
          </p:cNvPicPr>
          <p:nvPr/>
        </p:nvPicPr>
        <p:blipFill>
          <a:blip r:embed="rId4"/>
          <a:stretch>
            <a:fillRect/>
          </a:stretch>
        </p:blipFill>
        <p:spPr>
          <a:xfrm>
            <a:off x="5743575" y="4205828"/>
            <a:ext cx="6448425" cy="2652172"/>
          </a:xfrm>
          <a:prstGeom prst="rect">
            <a:avLst/>
          </a:prstGeom>
        </p:spPr>
      </p:pic>
      <p:pic>
        <p:nvPicPr>
          <p:cNvPr id="21" name="Picture 20">
            <a:extLst>
              <a:ext uri="{FF2B5EF4-FFF2-40B4-BE49-F238E27FC236}">
                <a16:creationId xmlns:a16="http://schemas.microsoft.com/office/drawing/2014/main" id="{03468789-7E84-C70C-66E4-D0C3B8E580EE}"/>
              </a:ext>
            </a:extLst>
          </p:cNvPr>
          <p:cNvPicPr>
            <a:picLocks noChangeAspect="1"/>
          </p:cNvPicPr>
          <p:nvPr/>
        </p:nvPicPr>
        <p:blipFill>
          <a:blip r:embed="rId5"/>
          <a:stretch>
            <a:fillRect/>
          </a:stretch>
        </p:blipFill>
        <p:spPr>
          <a:xfrm>
            <a:off x="0" y="4241678"/>
            <a:ext cx="5758924" cy="2610850"/>
          </a:xfrm>
          <a:prstGeom prst="rect">
            <a:avLst/>
          </a:prstGeom>
        </p:spPr>
      </p:pic>
    </p:spTree>
    <p:extLst>
      <p:ext uri="{BB962C8B-B14F-4D97-AF65-F5344CB8AC3E}">
        <p14:creationId xmlns:p14="http://schemas.microsoft.com/office/powerpoint/2010/main" val="512423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047A-BD78-AEA9-D359-A17D8FA7CAF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C558EDED-16E0-B104-98A3-442A65034158}"/>
              </a:ext>
            </a:extLst>
          </p:cNvPr>
          <p:cNvPicPr>
            <a:picLocks noGrp="1" noChangeAspect="1"/>
          </p:cNvPicPr>
          <p:nvPr>
            <p:ph idx="1"/>
          </p:nvPr>
        </p:nvPicPr>
        <p:blipFill>
          <a:blip r:embed="rId2"/>
          <a:stretch>
            <a:fillRect/>
          </a:stretch>
        </p:blipFill>
        <p:spPr>
          <a:xfrm>
            <a:off x="0" y="0"/>
            <a:ext cx="9496330" cy="2307102"/>
          </a:xfrm>
        </p:spPr>
      </p:pic>
      <p:pic>
        <p:nvPicPr>
          <p:cNvPr id="7" name="Picture 6">
            <a:extLst>
              <a:ext uri="{FF2B5EF4-FFF2-40B4-BE49-F238E27FC236}">
                <a16:creationId xmlns:a16="http://schemas.microsoft.com/office/drawing/2014/main" id="{2E8CDF0E-3CD9-417B-612F-3CE633DF933D}"/>
              </a:ext>
            </a:extLst>
          </p:cNvPr>
          <p:cNvPicPr>
            <a:picLocks noChangeAspect="1"/>
          </p:cNvPicPr>
          <p:nvPr/>
        </p:nvPicPr>
        <p:blipFill>
          <a:blip r:embed="rId3"/>
          <a:stretch>
            <a:fillRect/>
          </a:stretch>
        </p:blipFill>
        <p:spPr>
          <a:xfrm>
            <a:off x="180680" y="2307102"/>
            <a:ext cx="11478897" cy="4550898"/>
          </a:xfrm>
          <a:prstGeom prst="rect">
            <a:avLst/>
          </a:prstGeom>
        </p:spPr>
      </p:pic>
    </p:spTree>
    <p:extLst>
      <p:ext uri="{BB962C8B-B14F-4D97-AF65-F5344CB8AC3E}">
        <p14:creationId xmlns:p14="http://schemas.microsoft.com/office/powerpoint/2010/main" val="3426957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BAFA-252E-6FFC-0622-AF151EEDD5F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7DF7006-DD15-CDF0-0593-630A3F333A6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28F0D08-7006-82E7-A72A-C3869F8B8D02}"/>
              </a:ext>
            </a:extLst>
          </p:cNvPr>
          <p:cNvPicPr>
            <a:picLocks noChangeAspect="1"/>
          </p:cNvPicPr>
          <p:nvPr/>
        </p:nvPicPr>
        <p:blipFill>
          <a:blip r:embed="rId2"/>
          <a:stretch>
            <a:fillRect/>
          </a:stretch>
        </p:blipFill>
        <p:spPr>
          <a:xfrm>
            <a:off x="0" y="179705"/>
            <a:ext cx="12064508" cy="3291840"/>
          </a:xfrm>
          <a:prstGeom prst="rect">
            <a:avLst/>
          </a:prstGeom>
        </p:spPr>
      </p:pic>
      <p:pic>
        <p:nvPicPr>
          <p:cNvPr id="7" name="Picture 6">
            <a:extLst>
              <a:ext uri="{FF2B5EF4-FFF2-40B4-BE49-F238E27FC236}">
                <a16:creationId xmlns:a16="http://schemas.microsoft.com/office/drawing/2014/main" id="{B07268A2-6FCB-50DD-CAD7-C0ED8EA6DE20}"/>
              </a:ext>
            </a:extLst>
          </p:cNvPr>
          <p:cNvPicPr>
            <a:picLocks noChangeAspect="1"/>
          </p:cNvPicPr>
          <p:nvPr/>
        </p:nvPicPr>
        <p:blipFill>
          <a:blip r:embed="rId3"/>
          <a:stretch>
            <a:fillRect/>
          </a:stretch>
        </p:blipFill>
        <p:spPr>
          <a:xfrm>
            <a:off x="127492" y="3656965"/>
            <a:ext cx="8019162" cy="2885123"/>
          </a:xfrm>
          <a:prstGeom prst="rect">
            <a:avLst/>
          </a:prstGeom>
        </p:spPr>
      </p:pic>
    </p:spTree>
    <p:extLst>
      <p:ext uri="{BB962C8B-B14F-4D97-AF65-F5344CB8AC3E}">
        <p14:creationId xmlns:p14="http://schemas.microsoft.com/office/powerpoint/2010/main" val="4069301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FDF7-6DA7-C454-E43A-49E4B864922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29192DD-976C-EF45-FF8C-16052DAD26E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72880C3-F622-37AC-59D8-169586F43B32}"/>
              </a:ext>
            </a:extLst>
          </p:cNvPr>
          <p:cNvPicPr>
            <a:picLocks noChangeAspect="1"/>
          </p:cNvPicPr>
          <p:nvPr/>
        </p:nvPicPr>
        <p:blipFill>
          <a:blip r:embed="rId2"/>
          <a:stretch>
            <a:fillRect/>
          </a:stretch>
        </p:blipFill>
        <p:spPr>
          <a:xfrm>
            <a:off x="0" y="0"/>
            <a:ext cx="7399606" cy="4021525"/>
          </a:xfrm>
          <a:prstGeom prst="rect">
            <a:avLst/>
          </a:prstGeom>
        </p:spPr>
      </p:pic>
      <p:pic>
        <p:nvPicPr>
          <p:cNvPr id="7" name="Picture 6">
            <a:extLst>
              <a:ext uri="{FF2B5EF4-FFF2-40B4-BE49-F238E27FC236}">
                <a16:creationId xmlns:a16="http://schemas.microsoft.com/office/drawing/2014/main" id="{1CD6360B-D204-226E-0158-8C4C82EA3230}"/>
              </a:ext>
            </a:extLst>
          </p:cNvPr>
          <p:cNvPicPr>
            <a:picLocks noChangeAspect="1"/>
          </p:cNvPicPr>
          <p:nvPr/>
        </p:nvPicPr>
        <p:blipFill>
          <a:blip r:embed="rId3"/>
          <a:stretch>
            <a:fillRect/>
          </a:stretch>
        </p:blipFill>
        <p:spPr>
          <a:xfrm>
            <a:off x="0" y="4021525"/>
            <a:ext cx="7699507" cy="2841625"/>
          </a:xfrm>
          <a:prstGeom prst="rect">
            <a:avLst/>
          </a:prstGeom>
        </p:spPr>
      </p:pic>
    </p:spTree>
    <p:extLst>
      <p:ext uri="{BB962C8B-B14F-4D97-AF65-F5344CB8AC3E}">
        <p14:creationId xmlns:p14="http://schemas.microsoft.com/office/powerpoint/2010/main" val="994358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1F25-4C36-21E8-10FC-E27A72093EC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D057650-2FDF-83D8-15CE-F7968A2B36BB}"/>
              </a:ext>
            </a:extLst>
          </p:cNvPr>
          <p:cNvPicPr>
            <a:picLocks noGrp="1" noChangeAspect="1"/>
          </p:cNvPicPr>
          <p:nvPr>
            <p:ph idx="1"/>
          </p:nvPr>
        </p:nvPicPr>
        <p:blipFill>
          <a:blip r:embed="rId2"/>
          <a:stretch>
            <a:fillRect/>
          </a:stretch>
        </p:blipFill>
        <p:spPr>
          <a:xfrm>
            <a:off x="0" y="0"/>
            <a:ext cx="7793502" cy="2850996"/>
          </a:xfrm>
        </p:spPr>
      </p:pic>
      <p:pic>
        <p:nvPicPr>
          <p:cNvPr id="7" name="Picture 6">
            <a:extLst>
              <a:ext uri="{FF2B5EF4-FFF2-40B4-BE49-F238E27FC236}">
                <a16:creationId xmlns:a16="http://schemas.microsoft.com/office/drawing/2014/main" id="{438C8AB9-7EDB-BB09-ACE6-2FF262BE349F}"/>
              </a:ext>
            </a:extLst>
          </p:cNvPr>
          <p:cNvPicPr>
            <a:picLocks noChangeAspect="1"/>
          </p:cNvPicPr>
          <p:nvPr/>
        </p:nvPicPr>
        <p:blipFill>
          <a:blip r:embed="rId3"/>
          <a:stretch>
            <a:fillRect/>
          </a:stretch>
        </p:blipFill>
        <p:spPr>
          <a:xfrm>
            <a:off x="356088" y="2796712"/>
            <a:ext cx="7029450" cy="4038659"/>
          </a:xfrm>
          <a:prstGeom prst="rect">
            <a:avLst/>
          </a:prstGeom>
        </p:spPr>
      </p:pic>
      <p:pic>
        <p:nvPicPr>
          <p:cNvPr id="9" name="Picture 8">
            <a:extLst>
              <a:ext uri="{FF2B5EF4-FFF2-40B4-BE49-F238E27FC236}">
                <a16:creationId xmlns:a16="http://schemas.microsoft.com/office/drawing/2014/main" id="{48521C7D-8587-BD5E-9180-0662174113FB}"/>
              </a:ext>
            </a:extLst>
          </p:cNvPr>
          <p:cNvPicPr>
            <a:picLocks noChangeAspect="1"/>
          </p:cNvPicPr>
          <p:nvPr/>
        </p:nvPicPr>
        <p:blipFill>
          <a:blip r:embed="rId4"/>
          <a:stretch>
            <a:fillRect/>
          </a:stretch>
        </p:blipFill>
        <p:spPr>
          <a:xfrm>
            <a:off x="7513320" y="6326187"/>
            <a:ext cx="4114800" cy="333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12119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5027-C025-B2A5-5BB7-CF2CA3BA48EA}"/>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2E2669E-8A67-3AD7-D159-B8BC8A1B50E9}"/>
              </a:ext>
            </a:extLst>
          </p:cNvPr>
          <p:cNvPicPr>
            <a:picLocks noGrp="1" noChangeAspect="1"/>
          </p:cNvPicPr>
          <p:nvPr>
            <p:ph idx="1"/>
          </p:nvPr>
        </p:nvPicPr>
        <p:blipFill>
          <a:blip r:embed="rId2"/>
          <a:stretch>
            <a:fillRect/>
          </a:stretch>
        </p:blipFill>
        <p:spPr>
          <a:xfrm>
            <a:off x="0" y="325584"/>
            <a:ext cx="12015128" cy="3329555"/>
          </a:xfrm>
        </p:spPr>
      </p:pic>
      <p:pic>
        <p:nvPicPr>
          <p:cNvPr id="7" name="Picture 6">
            <a:extLst>
              <a:ext uri="{FF2B5EF4-FFF2-40B4-BE49-F238E27FC236}">
                <a16:creationId xmlns:a16="http://schemas.microsoft.com/office/drawing/2014/main" id="{AD2F061A-2936-C4F3-2873-A2FF321F7D76}"/>
              </a:ext>
            </a:extLst>
          </p:cNvPr>
          <p:cNvPicPr>
            <a:picLocks noChangeAspect="1"/>
          </p:cNvPicPr>
          <p:nvPr/>
        </p:nvPicPr>
        <p:blipFill>
          <a:blip r:embed="rId3"/>
          <a:stretch>
            <a:fillRect/>
          </a:stretch>
        </p:blipFill>
        <p:spPr>
          <a:xfrm>
            <a:off x="140678" y="3873411"/>
            <a:ext cx="11874450" cy="1200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AF38B49A-7FE7-0031-07A2-4FDE0D5C9BB2}"/>
              </a:ext>
            </a:extLst>
          </p:cNvPr>
          <p:cNvSpPr txBox="1"/>
          <p:nvPr/>
        </p:nvSpPr>
        <p:spPr>
          <a:xfrm>
            <a:off x="-1" y="5292011"/>
            <a:ext cx="12192000" cy="120032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Bias and variance are used to determine whether the model is underfitting or overfitting. The bias-variance trade-off highlights the need to find a balance between these two factors for better model performance. To achieve this, we can use techniques such as cross-validation, regularization, etc.</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33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F872-C150-6396-153B-76AEAC98558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57AB837-D59E-CC2D-5E37-644A0F04765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A4754D2-9B2E-6F2D-2B8C-5475D943EEFF}"/>
              </a:ext>
            </a:extLst>
          </p:cNvPr>
          <p:cNvPicPr>
            <a:picLocks noChangeAspect="1"/>
          </p:cNvPicPr>
          <p:nvPr/>
        </p:nvPicPr>
        <p:blipFill>
          <a:blip r:embed="rId2"/>
          <a:stretch>
            <a:fillRect/>
          </a:stretch>
        </p:blipFill>
        <p:spPr>
          <a:xfrm>
            <a:off x="0" y="-1"/>
            <a:ext cx="7702700" cy="2138289"/>
          </a:xfrm>
          <a:prstGeom prst="rect">
            <a:avLst/>
          </a:prstGeom>
        </p:spPr>
      </p:pic>
      <p:pic>
        <p:nvPicPr>
          <p:cNvPr id="7" name="Picture 6">
            <a:extLst>
              <a:ext uri="{FF2B5EF4-FFF2-40B4-BE49-F238E27FC236}">
                <a16:creationId xmlns:a16="http://schemas.microsoft.com/office/drawing/2014/main" id="{35A24FF9-4BEB-8C55-CD40-10AEDE186B66}"/>
              </a:ext>
            </a:extLst>
          </p:cNvPr>
          <p:cNvPicPr>
            <a:picLocks noChangeAspect="1"/>
          </p:cNvPicPr>
          <p:nvPr/>
        </p:nvPicPr>
        <p:blipFill>
          <a:blip r:embed="rId3"/>
          <a:stretch>
            <a:fillRect/>
          </a:stretch>
        </p:blipFill>
        <p:spPr>
          <a:xfrm>
            <a:off x="0" y="2138288"/>
            <a:ext cx="6453942" cy="2303463"/>
          </a:xfrm>
          <a:prstGeom prst="rect">
            <a:avLst/>
          </a:prstGeom>
        </p:spPr>
      </p:pic>
      <p:pic>
        <p:nvPicPr>
          <p:cNvPr id="9" name="Picture 8">
            <a:extLst>
              <a:ext uri="{FF2B5EF4-FFF2-40B4-BE49-F238E27FC236}">
                <a16:creationId xmlns:a16="http://schemas.microsoft.com/office/drawing/2014/main" id="{695ED8E7-DCED-30A7-E95B-80EEFB25AFCE}"/>
              </a:ext>
            </a:extLst>
          </p:cNvPr>
          <p:cNvPicPr>
            <a:picLocks noChangeAspect="1"/>
          </p:cNvPicPr>
          <p:nvPr/>
        </p:nvPicPr>
        <p:blipFill>
          <a:blip r:embed="rId4"/>
          <a:stretch>
            <a:fillRect/>
          </a:stretch>
        </p:blipFill>
        <p:spPr>
          <a:xfrm>
            <a:off x="85724" y="4441751"/>
            <a:ext cx="6132195" cy="2234613"/>
          </a:xfrm>
          <a:prstGeom prst="rect">
            <a:avLst/>
          </a:prstGeom>
        </p:spPr>
      </p:pic>
    </p:spTree>
    <p:extLst>
      <p:ext uri="{BB962C8B-B14F-4D97-AF65-F5344CB8AC3E}">
        <p14:creationId xmlns:p14="http://schemas.microsoft.com/office/powerpoint/2010/main" val="2449294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EF51-5BC7-B5B1-5C6C-E089F99D2881}"/>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E9415D01-3935-9D14-53E6-49F1E61C0CDA}"/>
              </a:ext>
            </a:extLst>
          </p:cNvPr>
          <p:cNvPicPr>
            <a:picLocks noGrp="1" noChangeAspect="1"/>
          </p:cNvPicPr>
          <p:nvPr>
            <p:ph idx="1"/>
          </p:nvPr>
        </p:nvPicPr>
        <p:blipFill>
          <a:blip r:embed="rId2"/>
          <a:stretch>
            <a:fillRect/>
          </a:stretch>
        </p:blipFill>
        <p:spPr>
          <a:xfrm>
            <a:off x="0" y="365125"/>
            <a:ext cx="8321497" cy="3967089"/>
          </a:xfrm>
        </p:spPr>
      </p:pic>
      <p:pic>
        <p:nvPicPr>
          <p:cNvPr id="7" name="Picture 6">
            <a:extLst>
              <a:ext uri="{FF2B5EF4-FFF2-40B4-BE49-F238E27FC236}">
                <a16:creationId xmlns:a16="http://schemas.microsoft.com/office/drawing/2014/main" id="{5E257B30-BB39-6BB2-9E02-2F4C6B8C3C82}"/>
              </a:ext>
            </a:extLst>
          </p:cNvPr>
          <p:cNvPicPr>
            <a:picLocks noChangeAspect="1"/>
          </p:cNvPicPr>
          <p:nvPr/>
        </p:nvPicPr>
        <p:blipFill>
          <a:blip r:embed="rId3"/>
          <a:stretch>
            <a:fillRect/>
          </a:stretch>
        </p:blipFill>
        <p:spPr>
          <a:xfrm>
            <a:off x="0" y="4332214"/>
            <a:ext cx="12055486" cy="1999151"/>
          </a:xfrm>
          <a:prstGeom prst="rect">
            <a:avLst/>
          </a:prstGeom>
        </p:spPr>
      </p:pic>
    </p:spTree>
    <p:extLst>
      <p:ext uri="{BB962C8B-B14F-4D97-AF65-F5344CB8AC3E}">
        <p14:creationId xmlns:p14="http://schemas.microsoft.com/office/powerpoint/2010/main" val="162240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3BBD6-89DD-9515-2E08-0C8DFDA3A233}"/>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42418C48-0C39-B08D-B847-F2682F0E85F7}"/>
              </a:ext>
            </a:extLst>
          </p:cNvPr>
          <p:cNvPicPr>
            <a:picLocks noGrp="1" noChangeAspect="1"/>
          </p:cNvPicPr>
          <p:nvPr>
            <p:ph idx="1"/>
          </p:nvPr>
        </p:nvPicPr>
        <p:blipFill>
          <a:blip r:embed="rId2"/>
          <a:stretch>
            <a:fillRect/>
          </a:stretch>
        </p:blipFill>
        <p:spPr>
          <a:xfrm>
            <a:off x="0" y="233521"/>
            <a:ext cx="11295789" cy="4206240"/>
          </a:xfrm>
        </p:spPr>
      </p:pic>
      <p:pic>
        <p:nvPicPr>
          <p:cNvPr id="4" name="Picture 3">
            <a:extLst>
              <a:ext uri="{FF2B5EF4-FFF2-40B4-BE49-F238E27FC236}">
                <a16:creationId xmlns:a16="http://schemas.microsoft.com/office/drawing/2014/main" id="{F89576CE-2F96-A9EB-80C9-509C3ADCFC51}"/>
              </a:ext>
            </a:extLst>
          </p:cNvPr>
          <p:cNvPicPr>
            <a:picLocks noChangeAspect="1"/>
          </p:cNvPicPr>
          <p:nvPr/>
        </p:nvPicPr>
        <p:blipFill>
          <a:blip r:embed="rId3"/>
          <a:stretch>
            <a:fillRect/>
          </a:stretch>
        </p:blipFill>
        <p:spPr>
          <a:xfrm>
            <a:off x="238125" y="4709954"/>
            <a:ext cx="11953875" cy="1914525"/>
          </a:xfrm>
          <a:prstGeom prst="rect">
            <a:avLst/>
          </a:prstGeom>
        </p:spPr>
      </p:pic>
    </p:spTree>
    <p:extLst>
      <p:ext uri="{BB962C8B-B14F-4D97-AF65-F5344CB8AC3E}">
        <p14:creationId xmlns:p14="http://schemas.microsoft.com/office/powerpoint/2010/main" val="2399938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9790-7B64-9126-5F72-7E297DD4983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3BED456A-21D2-D50C-248F-9809B3F50B0D}"/>
              </a:ext>
            </a:extLst>
          </p:cNvPr>
          <p:cNvPicPr>
            <a:picLocks noGrp="1" noChangeAspect="1"/>
          </p:cNvPicPr>
          <p:nvPr>
            <p:ph idx="1"/>
          </p:nvPr>
        </p:nvPicPr>
        <p:blipFill>
          <a:blip r:embed="rId2"/>
          <a:stretch>
            <a:fillRect/>
          </a:stretch>
        </p:blipFill>
        <p:spPr>
          <a:xfrm>
            <a:off x="147856" y="365125"/>
            <a:ext cx="8531969" cy="3833019"/>
          </a:xfrm>
        </p:spPr>
      </p:pic>
      <p:pic>
        <p:nvPicPr>
          <p:cNvPr id="7" name="Picture 6">
            <a:extLst>
              <a:ext uri="{FF2B5EF4-FFF2-40B4-BE49-F238E27FC236}">
                <a16:creationId xmlns:a16="http://schemas.microsoft.com/office/drawing/2014/main" id="{6B43904B-6768-E14E-55E0-C0252380EA8B}"/>
              </a:ext>
            </a:extLst>
          </p:cNvPr>
          <p:cNvPicPr>
            <a:picLocks noChangeAspect="1"/>
          </p:cNvPicPr>
          <p:nvPr/>
        </p:nvPicPr>
        <p:blipFill>
          <a:blip r:embed="rId3"/>
          <a:stretch>
            <a:fillRect/>
          </a:stretch>
        </p:blipFill>
        <p:spPr>
          <a:xfrm>
            <a:off x="147856" y="4405751"/>
            <a:ext cx="11205944" cy="2185601"/>
          </a:xfrm>
          <a:prstGeom prst="rect">
            <a:avLst/>
          </a:prstGeom>
        </p:spPr>
      </p:pic>
    </p:spTree>
    <p:extLst>
      <p:ext uri="{BB962C8B-B14F-4D97-AF65-F5344CB8AC3E}">
        <p14:creationId xmlns:p14="http://schemas.microsoft.com/office/powerpoint/2010/main" val="3448240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42071-5800-74C2-5B1A-8F815AE4CDCD}"/>
              </a:ext>
            </a:extLst>
          </p:cNvPr>
          <p:cNvSpPr>
            <a:spLocks noGrp="1"/>
          </p:cNvSpPr>
          <p:nvPr>
            <p:ph type="title"/>
          </p:nvPr>
        </p:nvSpPr>
        <p:spPr/>
        <p:txBody>
          <a:bodyPr/>
          <a:lstStyle/>
          <a:p>
            <a:r>
              <a:rPr lang="en-US" dirty="0"/>
              <a:t> </a:t>
            </a:r>
            <a:endParaRPr lang="en-IN" dirty="0"/>
          </a:p>
        </p:txBody>
      </p:sp>
      <p:pic>
        <p:nvPicPr>
          <p:cNvPr id="8" name="Content Placeholder 7">
            <a:extLst>
              <a:ext uri="{FF2B5EF4-FFF2-40B4-BE49-F238E27FC236}">
                <a16:creationId xmlns:a16="http://schemas.microsoft.com/office/drawing/2014/main" id="{E6955BCE-9938-FC94-46DD-418A60ED5D8D}"/>
              </a:ext>
            </a:extLst>
          </p:cNvPr>
          <p:cNvPicPr>
            <a:picLocks noGrp="1" noChangeAspect="1"/>
          </p:cNvPicPr>
          <p:nvPr>
            <p:ph idx="1"/>
          </p:nvPr>
        </p:nvPicPr>
        <p:blipFill>
          <a:blip r:embed="rId2"/>
          <a:stretch>
            <a:fillRect/>
          </a:stretch>
        </p:blipFill>
        <p:spPr>
          <a:xfrm>
            <a:off x="0" y="239151"/>
            <a:ext cx="12192000" cy="6499274"/>
          </a:xfrm>
        </p:spPr>
      </p:pic>
    </p:spTree>
    <p:extLst>
      <p:ext uri="{BB962C8B-B14F-4D97-AF65-F5344CB8AC3E}">
        <p14:creationId xmlns:p14="http://schemas.microsoft.com/office/powerpoint/2010/main" val="32465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BFF0-22AB-9EEF-2488-E485C4331349}"/>
              </a:ext>
            </a:extLst>
          </p:cNvPr>
          <p:cNvSpPr>
            <a:spLocks noGrp="1"/>
          </p:cNvSpPr>
          <p:nvPr>
            <p:ph type="title"/>
          </p:nvPr>
        </p:nvSpPr>
        <p:spPr>
          <a:xfrm>
            <a:off x="838200" y="1"/>
            <a:ext cx="10515600" cy="681036"/>
          </a:xfrm>
        </p:spPr>
        <p:txBody>
          <a:bodyPr>
            <a:normAutofit/>
          </a:bodyPr>
          <a:lstStyle/>
          <a:p>
            <a:pPr algn="ctr"/>
            <a:r>
              <a:rPr lang="en-IN" sz="4000" b="1" dirty="0">
                <a:latin typeface="Times New Roman" panose="02020603050405020304" pitchFamily="18" charset="0"/>
                <a:cs typeface="Times New Roman" panose="02020603050405020304" pitchFamily="18" charset="0"/>
              </a:rPr>
              <a:t>Non-Parametric Methods</a:t>
            </a:r>
          </a:p>
        </p:txBody>
      </p:sp>
      <p:sp>
        <p:nvSpPr>
          <p:cNvPr id="3" name="Content Placeholder 2">
            <a:extLst>
              <a:ext uri="{FF2B5EF4-FFF2-40B4-BE49-F238E27FC236}">
                <a16:creationId xmlns:a16="http://schemas.microsoft.com/office/drawing/2014/main" id="{BB42B14B-B964-A3CD-773F-782DCDABFE0A}"/>
              </a:ext>
            </a:extLst>
          </p:cNvPr>
          <p:cNvSpPr>
            <a:spLocks noGrp="1"/>
          </p:cNvSpPr>
          <p:nvPr>
            <p:ph idx="1"/>
          </p:nvPr>
        </p:nvSpPr>
        <p:spPr>
          <a:xfrm>
            <a:off x="0" y="681037"/>
            <a:ext cx="12192000" cy="5495926"/>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Non-parametric methods are different from parametric methods because they </a:t>
            </a:r>
            <a:r>
              <a:rPr lang="en-US" sz="2000" b="1" dirty="0">
                <a:latin typeface="Times New Roman" panose="02020603050405020304" pitchFamily="18" charset="0"/>
                <a:cs typeface="Times New Roman" panose="02020603050405020304" pitchFamily="18" charset="0"/>
              </a:rPr>
              <a:t>don’t assume any fixed structure</a:t>
            </a:r>
            <a:r>
              <a:rPr lang="en-US" sz="2000" dirty="0">
                <a:latin typeface="Times New Roman" panose="02020603050405020304" pitchFamily="18" charset="0"/>
                <a:cs typeface="Times New Roman" panose="02020603050405020304" pitchFamily="18" charset="0"/>
              </a:rPr>
              <a:t> or form for the model. Instead, they adapt based on the data itself. They are flexible and can model complex relationships without needing predefined parameters.</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9FA827-E6DC-9E62-0615-95EC37F58C9B}"/>
              </a:ext>
            </a:extLst>
          </p:cNvPr>
          <p:cNvSpPr txBox="1"/>
          <p:nvPr/>
        </p:nvSpPr>
        <p:spPr>
          <a:xfrm>
            <a:off x="0" y="1714471"/>
            <a:ext cx="6133512"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For example:</a:t>
            </a:r>
          </a:p>
        </p:txBody>
      </p:sp>
      <p:sp>
        <p:nvSpPr>
          <p:cNvPr id="7" name="TextBox 6">
            <a:extLst>
              <a:ext uri="{FF2B5EF4-FFF2-40B4-BE49-F238E27FC236}">
                <a16:creationId xmlns:a16="http://schemas.microsoft.com/office/drawing/2014/main" id="{4CFE82CF-FF8C-E618-9A91-1E701590EE58}"/>
              </a:ext>
            </a:extLst>
          </p:cNvPr>
          <p:cNvSpPr txBox="1"/>
          <p:nvPr/>
        </p:nvSpPr>
        <p:spPr>
          <a:xfrm>
            <a:off x="-37512" y="2358285"/>
            <a:ext cx="6133512" cy="369332"/>
          </a:xfrm>
          <a:prstGeom prst="rect">
            <a:avLst/>
          </a:prstGeom>
          <a:noFill/>
        </p:spPr>
        <p:txBody>
          <a:bodyPr wrap="square">
            <a:spAutoFit/>
          </a:bodyPr>
          <a:lstStyle/>
          <a:p>
            <a:pPr marL="342900" indent="-34290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Decision Trees-</a:t>
            </a:r>
          </a:p>
        </p:txBody>
      </p:sp>
      <p:pic>
        <p:nvPicPr>
          <p:cNvPr id="9" name="Picture 8">
            <a:extLst>
              <a:ext uri="{FF2B5EF4-FFF2-40B4-BE49-F238E27FC236}">
                <a16:creationId xmlns:a16="http://schemas.microsoft.com/office/drawing/2014/main" id="{AEF1BA26-2BB7-EBA2-B834-B64B25BD5AF9}"/>
              </a:ext>
            </a:extLst>
          </p:cNvPr>
          <p:cNvPicPr>
            <a:picLocks noChangeAspect="1"/>
          </p:cNvPicPr>
          <p:nvPr/>
        </p:nvPicPr>
        <p:blipFill>
          <a:blip r:embed="rId2"/>
          <a:stretch>
            <a:fillRect/>
          </a:stretch>
        </p:blipFill>
        <p:spPr>
          <a:xfrm>
            <a:off x="0" y="3002099"/>
            <a:ext cx="11277600" cy="3851943"/>
          </a:xfrm>
          <a:prstGeom prst="rect">
            <a:avLst/>
          </a:prstGeom>
        </p:spPr>
      </p:pic>
      <p:pic>
        <p:nvPicPr>
          <p:cNvPr id="11" name="Picture 10">
            <a:extLst>
              <a:ext uri="{FF2B5EF4-FFF2-40B4-BE49-F238E27FC236}">
                <a16:creationId xmlns:a16="http://schemas.microsoft.com/office/drawing/2014/main" id="{16263302-A951-1F11-257A-C144F00F0160}"/>
              </a:ext>
            </a:extLst>
          </p:cNvPr>
          <p:cNvPicPr>
            <a:picLocks noChangeAspect="1"/>
          </p:cNvPicPr>
          <p:nvPr/>
        </p:nvPicPr>
        <p:blipFill>
          <a:blip r:embed="rId3"/>
          <a:stretch>
            <a:fillRect/>
          </a:stretch>
        </p:blipFill>
        <p:spPr>
          <a:xfrm>
            <a:off x="5764090" y="2050580"/>
            <a:ext cx="6181725" cy="1866900"/>
          </a:xfrm>
          <a:prstGeom prst="rect">
            <a:avLst/>
          </a:prstGeom>
        </p:spPr>
      </p:pic>
    </p:spTree>
    <p:extLst>
      <p:ext uri="{BB962C8B-B14F-4D97-AF65-F5344CB8AC3E}">
        <p14:creationId xmlns:p14="http://schemas.microsoft.com/office/powerpoint/2010/main" val="1877704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5562A-8346-4FB4-B3E4-8CCB09541592}"/>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CBBE9784-B661-0A51-1F44-A2F340AE182E}"/>
              </a:ext>
            </a:extLst>
          </p:cNvPr>
          <p:cNvPicPr>
            <a:picLocks noGrp="1" noChangeAspect="1"/>
          </p:cNvPicPr>
          <p:nvPr>
            <p:ph idx="1"/>
          </p:nvPr>
        </p:nvPicPr>
        <p:blipFill>
          <a:blip r:embed="rId2"/>
          <a:stretch>
            <a:fillRect/>
          </a:stretch>
        </p:blipFill>
        <p:spPr>
          <a:xfrm>
            <a:off x="0" y="100220"/>
            <a:ext cx="6680989" cy="3871705"/>
          </a:xfrm>
        </p:spPr>
      </p:pic>
      <p:pic>
        <p:nvPicPr>
          <p:cNvPr id="7" name="Picture 6">
            <a:extLst>
              <a:ext uri="{FF2B5EF4-FFF2-40B4-BE49-F238E27FC236}">
                <a16:creationId xmlns:a16="http://schemas.microsoft.com/office/drawing/2014/main" id="{8E5BB674-DF60-4418-DC22-894088E53A6E}"/>
              </a:ext>
            </a:extLst>
          </p:cNvPr>
          <p:cNvPicPr>
            <a:picLocks noChangeAspect="1"/>
          </p:cNvPicPr>
          <p:nvPr/>
        </p:nvPicPr>
        <p:blipFill>
          <a:blip r:embed="rId3"/>
          <a:stretch>
            <a:fillRect/>
          </a:stretch>
        </p:blipFill>
        <p:spPr>
          <a:xfrm>
            <a:off x="5031337" y="3699803"/>
            <a:ext cx="7160664" cy="3158197"/>
          </a:xfrm>
          <a:prstGeom prst="rect">
            <a:avLst/>
          </a:prstGeom>
        </p:spPr>
      </p:pic>
    </p:spTree>
    <p:extLst>
      <p:ext uri="{BB962C8B-B14F-4D97-AF65-F5344CB8AC3E}">
        <p14:creationId xmlns:p14="http://schemas.microsoft.com/office/powerpoint/2010/main" val="3362265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9D89-12D3-D3B3-ACD3-765801FAECE1}"/>
              </a:ext>
            </a:extLst>
          </p:cNvPr>
          <p:cNvSpPr>
            <a:spLocks noGrp="1"/>
          </p:cNvSpPr>
          <p:nvPr>
            <p:ph type="title"/>
          </p:nvPr>
        </p:nvSpPr>
        <p:spPr>
          <a:xfrm>
            <a:off x="0" y="1"/>
            <a:ext cx="12192000" cy="815925"/>
          </a:xfrm>
        </p:spPr>
        <p:txBody>
          <a:bodyPr/>
          <a:lstStyle/>
          <a:p>
            <a:pPr algn="ctr"/>
            <a:r>
              <a:rPr lang="en-US" b="1" dirty="0">
                <a:latin typeface="Times New Roman" panose="02020603050405020304" pitchFamily="18" charset="0"/>
                <a:cs typeface="Times New Roman" panose="02020603050405020304" pitchFamily="18" charset="0"/>
              </a:rPr>
              <a:t>The Bayes’ Estimator</a:t>
            </a:r>
            <a:endParaRPr lang="en-IN" dirty="0"/>
          </a:p>
        </p:txBody>
      </p:sp>
      <p:sp>
        <p:nvSpPr>
          <p:cNvPr id="3" name="Content Placeholder 2">
            <a:extLst>
              <a:ext uri="{FF2B5EF4-FFF2-40B4-BE49-F238E27FC236}">
                <a16:creationId xmlns:a16="http://schemas.microsoft.com/office/drawing/2014/main" id="{6EBCD8D8-3924-9F54-162E-522AEF2FCEA9}"/>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46F83E11-AC1E-8F3C-F3CB-D0ADB6D9BBED}"/>
              </a:ext>
            </a:extLst>
          </p:cNvPr>
          <p:cNvPicPr>
            <a:picLocks noChangeAspect="1"/>
          </p:cNvPicPr>
          <p:nvPr/>
        </p:nvPicPr>
        <p:blipFill>
          <a:blip r:embed="rId2"/>
          <a:stretch>
            <a:fillRect/>
          </a:stretch>
        </p:blipFill>
        <p:spPr>
          <a:xfrm>
            <a:off x="0" y="681037"/>
            <a:ext cx="8539090" cy="2894773"/>
          </a:xfrm>
          <a:prstGeom prst="rect">
            <a:avLst/>
          </a:prstGeom>
        </p:spPr>
      </p:pic>
      <p:pic>
        <p:nvPicPr>
          <p:cNvPr id="9" name="Picture 8">
            <a:extLst>
              <a:ext uri="{FF2B5EF4-FFF2-40B4-BE49-F238E27FC236}">
                <a16:creationId xmlns:a16="http://schemas.microsoft.com/office/drawing/2014/main" id="{1DF20F52-A346-6DD5-F527-E7695763A3D8}"/>
              </a:ext>
            </a:extLst>
          </p:cNvPr>
          <p:cNvPicPr>
            <a:picLocks noChangeAspect="1"/>
          </p:cNvPicPr>
          <p:nvPr/>
        </p:nvPicPr>
        <p:blipFill>
          <a:blip r:embed="rId3"/>
          <a:stretch>
            <a:fillRect/>
          </a:stretch>
        </p:blipFill>
        <p:spPr>
          <a:xfrm>
            <a:off x="4096749" y="3575811"/>
            <a:ext cx="8095252" cy="3282190"/>
          </a:xfrm>
          <a:prstGeom prst="rect">
            <a:avLst/>
          </a:prstGeom>
        </p:spPr>
      </p:pic>
    </p:spTree>
    <p:extLst>
      <p:ext uri="{BB962C8B-B14F-4D97-AF65-F5344CB8AC3E}">
        <p14:creationId xmlns:p14="http://schemas.microsoft.com/office/powerpoint/2010/main" val="443122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7567-FEEF-793E-8EF4-C2D8096C853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F1081A9-723B-835E-C3BD-BEA343DF9ED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F838CD2-9B40-22D9-48B4-3898BE30EB5F}"/>
              </a:ext>
            </a:extLst>
          </p:cNvPr>
          <p:cNvPicPr>
            <a:picLocks noChangeAspect="1"/>
          </p:cNvPicPr>
          <p:nvPr/>
        </p:nvPicPr>
        <p:blipFill>
          <a:blip r:embed="rId2"/>
          <a:stretch>
            <a:fillRect/>
          </a:stretch>
        </p:blipFill>
        <p:spPr>
          <a:xfrm>
            <a:off x="0" y="886265"/>
            <a:ext cx="6485206" cy="4760918"/>
          </a:xfrm>
          <a:prstGeom prst="rect">
            <a:avLst/>
          </a:prstGeom>
        </p:spPr>
      </p:pic>
      <p:pic>
        <p:nvPicPr>
          <p:cNvPr id="7" name="Picture 6">
            <a:extLst>
              <a:ext uri="{FF2B5EF4-FFF2-40B4-BE49-F238E27FC236}">
                <a16:creationId xmlns:a16="http://schemas.microsoft.com/office/drawing/2014/main" id="{DBDBE8C6-BB2B-AAED-E177-EE9E45B373EC}"/>
              </a:ext>
            </a:extLst>
          </p:cNvPr>
          <p:cNvPicPr>
            <a:picLocks noChangeAspect="1"/>
          </p:cNvPicPr>
          <p:nvPr/>
        </p:nvPicPr>
        <p:blipFill>
          <a:blip r:embed="rId3"/>
          <a:stretch>
            <a:fillRect/>
          </a:stretch>
        </p:blipFill>
        <p:spPr>
          <a:xfrm>
            <a:off x="6485206" y="2351729"/>
            <a:ext cx="5486400" cy="4506271"/>
          </a:xfrm>
          <a:prstGeom prst="rect">
            <a:avLst/>
          </a:prstGeom>
        </p:spPr>
      </p:pic>
      <p:sp>
        <p:nvSpPr>
          <p:cNvPr id="9" name="TextBox 8">
            <a:extLst>
              <a:ext uri="{FF2B5EF4-FFF2-40B4-BE49-F238E27FC236}">
                <a16:creationId xmlns:a16="http://schemas.microsoft.com/office/drawing/2014/main" id="{8A6E5291-6F2B-687E-847A-45394579110F}"/>
              </a:ext>
            </a:extLst>
          </p:cNvPr>
          <p:cNvSpPr txBox="1"/>
          <p:nvPr/>
        </p:nvSpPr>
        <p:spPr>
          <a:xfrm>
            <a:off x="0" y="166553"/>
            <a:ext cx="12192000" cy="584775"/>
          </a:xfrm>
          <a:prstGeom prst="rect">
            <a:avLst/>
          </a:prstGeom>
          <a:noFill/>
        </p:spPr>
        <p:txBody>
          <a:bodyPr wrap="square">
            <a:spAutoFit/>
          </a:bodyPr>
          <a:lstStyle/>
          <a:p>
            <a:r>
              <a:rPr lang="en-IN" sz="3200" b="1" dirty="0">
                <a:solidFill>
                  <a:srgbClr val="000000"/>
                </a:solidFill>
                <a:latin typeface="Times New Roman" panose="02020603050405020304" pitchFamily="18" charset="0"/>
              </a:rPr>
              <a:t>Example 1:-</a:t>
            </a:r>
          </a:p>
        </p:txBody>
      </p:sp>
    </p:spTree>
    <p:extLst>
      <p:ext uri="{BB962C8B-B14F-4D97-AF65-F5344CB8AC3E}">
        <p14:creationId xmlns:p14="http://schemas.microsoft.com/office/powerpoint/2010/main" val="61088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2132-F65A-BE4C-CE50-06B8DA395CE3}"/>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F2513D0A-517F-5FFA-14CC-B904272F21F7}"/>
              </a:ext>
            </a:extLst>
          </p:cNvPr>
          <p:cNvPicPr>
            <a:picLocks noGrp="1" noChangeAspect="1"/>
          </p:cNvPicPr>
          <p:nvPr>
            <p:ph idx="1"/>
          </p:nvPr>
        </p:nvPicPr>
        <p:blipFill>
          <a:blip r:embed="rId2"/>
          <a:stretch>
            <a:fillRect/>
          </a:stretch>
        </p:blipFill>
        <p:spPr>
          <a:xfrm>
            <a:off x="0" y="0"/>
            <a:ext cx="9754769" cy="2645361"/>
          </a:xfrm>
        </p:spPr>
      </p:pic>
      <p:pic>
        <p:nvPicPr>
          <p:cNvPr id="7" name="Picture 6">
            <a:extLst>
              <a:ext uri="{FF2B5EF4-FFF2-40B4-BE49-F238E27FC236}">
                <a16:creationId xmlns:a16="http://schemas.microsoft.com/office/drawing/2014/main" id="{FF3665BA-8BE0-7EC3-4AC2-5C98D86D595F}"/>
              </a:ext>
            </a:extLst>
          </p:cNvPr>
          <p:cNvPicPr>
            <a:picLocks noChangeAspect="1"/>
          </p:cNvPicPr>
          <p:nvPr/>
        </p:nvPicPr>
        <p:blipFill>
          <a:blip r:embed="rId3"/>
          <a:stretch>
            <a:fillRect/>
          </a:stretch>
        </p:blipFill>
        <p:spPr>
          <a:xfrm>
            <a:off x="-1" y="2603158"/>
            <a:ext cx="7946543" cy="4254842"/>
          </a:xfrm>
          <a:prstGeom prst="rect">
            <a:avLst/>
          </a:prstGeom>
        </p:spPr>
      </p:pic>
      <p:pic>
        <p:nvPicPr>
          <p:cNvPr id="9" name="Picture 8">
            <a:extLst>
              <a:ext uri="{FF2B5EF4-FFF2-40B4-BE49-F238E27FC236}">
                <a16:creationId xmlns:a16="http://schemas.microsoft.com/office/drawing/2014/main" id="{806DF1A8-CECD-CB60-163A-370172944026}"/>
              </a:ext>
            </a:extLst>
          </p:cNvPr>
          <p:cNvPicPr>
            <a:picLocks noChangeAspect="1"/>
          </p:cNvPicPr>
          <p:nvPr/>
        </p:nvPicPr>
        <p:blipFill>
          <a:blip r:embed="rId4"/>
          <a:stretch>
            <a:fillRect/>
          </a:stretch>
        </p:blipFill>
        <p:spPr>
          <a:xfrm>
            <a:off x="7357404" y="5234351"/>
            <a:ext cx="4637264" cy="1440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63279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1D6E-1872-0711-25C3-595507D1A341}"/>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E697C41A-2F16-0D88-E2DD-B29737A55BEC}"/>
              </a:ext>
            </a:extLst>
          </p:cNvPr>
          <p:cNvPicPr>
            <a:picLocks noGrp="1" noChangeAspect="1"/>
          </p:cNvPicPr>
          <p:nvPr>
            <p:ph idx="1"/>
          </p:nvPr>
        </p:nvPicPr>
        <p:blipFill rotWithShape="1">
          <a:blip r:embed="rId2"/>
          <a:srcRect t="14332"/>
          <a:stretch/>
        </p:blipFill>
        <p:spPr>
          <a:xfrm>
            <a:off x="0" y="1400066"/>
            <a:ext cx="11964844" cy="4831922"/>
          </a:xfrm>
        </p:spPr>
      </p:pic>
      <p:sp>
        <p:nvSpPr>
          <p:cNvPr id="7" name="TextBox 6">
            <a:extLst>
              <a:ext uri="{FF2B5EF4-FFF2-40B4-BE49-F238E27FC236}">
                <a16:creationId xmlns:a16="http://schemas.microsoft.com/office/drawing/2014/main" id="{6BA1F98B-6A78-52FB-90E2-3919EC03ACEA}"/>
              </a:ext>
            </a:extLst>
          </p:cNvPr>
          <p:cNvSpPr txBox="1"/>
          <p:nvPr/>
        </p:nvSpPr>
        <p:spPr>
          <a:xfrm>
            <a:off x="0" y="626012"/>
            <a:ext cx="6098344" cy="584775"/>
          </a:xfrm>
          <a:prstGeom prst="rect">
            <a:avLst/>
          </a:prstGeom>
          <a:noFill/>
        </p:spPr>
        <p:txBody>
          <a:bodyPr wrap="square">
            <a:spAutoFit/>
          </a:bodyPr>
          <a:lstStyle/>
          <a:p>
            <a:r>
              <a:rPr lang="en-IN" sz="3200" b="1" dirty="0">
                <a:solidFill>
                  <a:srgbClr val="000000"/>
                </a:solidFill>
                <a:latin typeface="Times New Roman" panose="02020603050405020304" pitchFamily="18" charset="0"/>
              </a:rPr>
              <a:t>Example 2:-</a:t>
            </a:r>
          </a:p>
        </p:txBody>
      </p:sp>
    </p:spTree>
    <p:extLst>
      <p:ext uri="{BB962C8B-B14F-4D97-AF65-F5344CB8AC3E}">
        <p14:creationId xmlns:p14="http://schemas.microsoft.com/office/powerpoint/2010/main" val="884865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1F07-9E08-54C5-EA34-9E4683435C15}"/>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F0D84438-D8A9-8219-B760-1FC6EBF5F3B8}"/>
              </a:ext>
            </a:extLst>
          </p:cNvPr>
          <p:cNvPicPr>
            <a:picLocks noGrp="1" noChangeAspect="1"/>
          </p:cNvPicPr>
          <p:nvPr>
            <p:ph idx="1"/>
          </p:nvPr>
        </p:nvPicPr>
        <p:blipFill>
          <a:blip r:embed="rId2"/>
          <a:stretch>
            <a:fillRect/>
          </a:stretch>
        </p:blipFill>
        <p:spPr>
          <a:xfrm>
            <a:off x="-1" y="1"/>
            <a:ext cx="6096001" cy="4367282"/>
          </a:xfrm>
        </p:spPr>
      </p:pic>
      <p:pic>
        <p:nvPicPr>
          <p:cNvPr id="7" name="Picture 6">
            <a:extLst>
              <a:ext uri="{FF2B5EF4-FFF2-40B4-BE49-F238E27FC236}">
                <a16:creationId xmlns:a16="http://schemas.microsoft.com/office/drawing/2014/main" id="{BAF6D3A9-5344-8832-6097-29C3E8AFDB2B}"/>
              </a:ext>
            </a:extLst>
          </p:cNvPr>
          <p:cNvPicPr>
            <a:picLocks noChangeAspect="1"/>
          </p:cNvPicPr>
          <p:nvPr/>
        </p:nvPicPr>
        <p:blipFill>
          <a:blip r:embed="rId3"/>
          <a:stretch>
            <a:fillRect/>
          </a:stretch>
        </p:blipFill>
        <p:spPr>
          <a:xfrm>
            <a:off x="-1" y="4367283"/>
            <a:ext cx="5739620" cy="2331295"/>
          </a:xfrm>
          <a:prstGeom prst="rect">
            <a:avLst/>
          </a:prstGeom>
        </p:spPr>
      </p:pic>
    </p:spTree>
    <p:extLst>
      <p:ext uri="{BB962C8B-B14F-4D97-AF65-F5344CB8AC3E}">
        <p14:creationId xmlns:p14="http://schemas.microsoft.com/office/powerpoint/2010/main" val="1334886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3DB4-2D99-F56F-C7EE-3F586B8614A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4F723768-3E27-D554-7316-E913CEA8C24F}"/>
              </a:ext>
            </a:extLst>
          </p:cNvPr>
          <p:cNvPicPr>
            <a:picLocks noGrp="1" noChangeAspect="1"/>
          </p:cNvPicPr>
          <p:nvPr>
            <p:ph idx="1"/>
          </p:nvPr>
        </p:nvPicPr>
        <p:blipFill>
          <a:blip r:embed="rId2"/>
          <a:stretch>
            <a:fillRect/>
          </a:stretch>
        </p:blipFill>
        <p:spPr>
          <a:xfrm>
            <a:off x="0" y="-1"/>
            <a:ext cx="10004215" cy="2771335"/>
          </a:xfrm>
        </p:spPr>
      </p:pic>
      <p:pic>
        <p:nvPicPr>
          <p:cNvPr id="7" name="Picture 6">
            <a:extLst>
              <a:ext uri="{FF2B5EF4-FFF2-40B4-BE49-F238E27FC236}">
                <a16:creationId xmlns:a16="http://schemas.microsoft.com/office/drawing/2014/main" id="{C1124FE9-A670-3BA1-068F-BA19662A0BBA}"/>
              </a:ext>
            </a:extLst>
          </p:cNvPr>
          <p:cNvPicPr>
            <a:picLocks noChangeAspect="1"/>
          </p:cNvPicPr>
          <p:nvPr/>
        </p:nvPicPr>
        <p:blipFill>
          <a:blip r:embed="rId3"/>
          <a:stretch>
            <a:fillRect/>
          </a:stretch>
        </p:blipFill>
        <p:spPr>
          <a:xfrm>
            <a:off x="0" y="2805554"/>
            <a:ext cx="7568418" cy="4055587"/>
          </a:xfrm>
          <a:prstGeom prst="rect">
            <a:avLst/>
          </a:prstGeom>
        </p:spPr>
      </p:pic>
      <p:pic>
        <p:nvPicPr>
          <p:cNvPr id="9" name="Picture 8">
            <a:extLst>
              <a:ext uri="{FF2B5EF4-FFF2-40B4-BE49-F238E27FC236}">
                <a16:creationId xmlns:a16="http://schemas.microsoft.com/office/drawing/2014/main" id="{EEF75062-42BF-A9BD-A102-CD9659F04228}"/>
              </a:ext>
            </a:extLst>
          </p:cNvPr>
          <p:cNvPicPr>
            <a:picLocks noChangeAspect="1"/>
          </p:cNvPicPr>
          <p:nvPr/>
        </p:nvPicPr>
        <p:blipFill>
          <a:blip r:embed="rId4"/>
          <a:stretch>
            <a:fillRect/>
          </a:stretch>
        </p:blipFill>
        <p:spPr>
          <a:xfrm>
            <a:off x="6893170" y="4957850"/>
            <a:ext cx="5036234" cy="1738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09264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399C-0531-C1F6-96A6-683DD7B302B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E594766-2AF6-FB81-DC03-A63DBB790C74}"/>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F404BDD0-F9DC-435E-E24B-1187FCE410F0}"/>
              </a:ext>
            </a:extLst>
          </p:cNvPr>
          <p:cNvSpPr txBox="1"/>
          <p:nvPr/>
        </p:nvSpPr>
        <p:spPr>
          <a:xfrm>
            <a:off x="-2344" y="41959"/>
            <a:ext cx="6098344" cy="646331"/>
          </a:xfrm>
          <a:prstGeom prst="rect">
            <a:avLst/>
          </a:prstGeom>
          <a:noFill/>
        </p:spPr>
        <p:txBody>
          <a:bodyPr wrap="square">
            <a:spAutoFit/>
          </a:bodyPr>
          <a:lstStyle/>
          <a:p>
            <a:r>
              <a:rPr lang="en-IN" sz="3600" b="1" dirty="0">
                <a:solidFill>
                  <a:srgbClr val="000000"/>
                </a:solidFill>
                <a:latin typeface="Times New Roman" panose="02020603050405020304" pitchFamily="18" charset="0"/>
              </a:rPr>
              <a:t>Example 3:-</a:t>
            </a:r>
          </a:p>
        </p:txBody>
      </p:sp>
      <p:pic>
        <p:nvPicPr>
          <p:cNvPr id="7" name="Picture 6">
            <a:extLst>
              <a:ext uri="{FF2B5EF4-FFF2-40B4-BE49-F238E27FC236}">
                <a16:creationId xmlns:a16="http://schemas.microsoft.com/office/drawing/2014/main" id="{7785E765-E6CC-1935-0B65-0F92AB03E0CE}"/>
              </a:ext>
            </a:extLst>
          </p:cNvPr>
          <p:cNvPicPr>
            <a:picLocks noChangeAspect="1"/>
          </p:cNvPicPr>
          <p:nvPr/>
        </p:nvPicPr>
        <p:blipFill>
          <a:blip r:embed="rId2"/>
          <a:stretch>
            <a:fillRect/>
          </a:stretch>
        </p:blipFill>
        <p:spPr>
          <a:xfrm>
            <a:off x="-2344" y="676562"/>
            <a:ext cx="8682111" cy="4190420"/>
          </a:xfrm>
          <a:prstGeom prst="rect">
            <a:avLst/>
          </a:prstGeom>
        </p:spPr>
      </p:pic>
      <p:pic>
        <p:nvPicPr>
          <p:cNvPr id="9" name="Picture 8">
            <a:extLst>
              <a:ext uri="{FF2B5EF4-FFF2-40B4-BE49-F238E27FC236}">
                <a16:creationId xmlns:a16="http://schemas.microsoft.com/office/drawing/2014/main" id="{B1FB97F2-47F3-E02A-ED39-E66169B0BF72}"/>
              </a:ext>
            </a:extLst>
          </p:cNvPr>
          <p:cNvPicPr>
            <a:picLocks noChangeAspect="1"/>
          </p:cNvPicPr>
          <p:nvPr/>
        </p:nvPicPr>
        <p:blipFill>
          <a:blip r:embed="rId3"/>
          <a:stretch>
            <a:fillRect/>
          </a:stretch>
        </p:blipFill>
        <p:spPr>
          <a:xfrm>
            <a:off x="0" y="4866982"/>
            <a:ext cx="7800322" cy="1694452"/>
          </a:xfrm>
          <a:prstGeom prst="rect">
            <a:avLst/>
          </a:prstGeom>
        </p:spPr>
      </p:pic>
    </p:spTree>
    <p:extLst>
      <p:ext uri="{BB962C8B-B14F-4D97-AF65-F5344CB8AC3E}">
        <p14:creationId xmlns:p14="http://schemas.microsoft.com/office/powerpoint/2010/main" val="210552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77E9-D3E6-E5F4-0F5E-0AE0B39B38E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D44687B-F4D8-8CAA-9E87-0CAF5AEA682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C642451-7BAB-8C58-B5E7-B0D8CBB8421D}"/>
              </a:ext>
            </a:extLst>
          </p:cNvPr>
          <p:cNvPicPr>
            <a:picLocks noChangeAspect="1"/>
          </p:cNvPicPr>
          <p:nvPr/>
        </p:nvPicPr>
        <p:blipFill>
          <a:blip r:embed="rId2"/>
          <a:stretch>
            <a:fillRect/>
          </a:stretch>
        </p:blipFill>
        <p:spPr>
          <a:xfrm>
            <a:off x="-1" y="0"/>
            <a:ext cx="8573269" cy="3067885"/>
          </a:xfrm>
          <a:prstGeom prst="rect">
            <a:avLst/>
          </a:prstGeom>
        </p:spPr>
      </p:pic>
      <p:pic>
        <p:nvPicPr>
          <p:cNvPr id="7" name="Picture 6">
            <a:extLst>
              <a:ext uri="{FF2B5EF4-FFF2-40B4-BE49-F238E27FC236}">
                <a16:creationId xmlns:a16="http://schemas.microsoft.com/office/drawing/2014/main" id="{61C4F9A0-884A-CEED-DB41-C41ADEDD5F53}"/>
              </a:ext>
            </a:extLst>
          </p:cNvPr>
          <p:cNvPicPr>
            <a:picLocks noChangeAspect="1"/>
          </p:cNvPicPr>
          <p:nvPr/>
        </p:nvPicPr>
        <p:blipFill>
          <a:blip r:embed="rId3"/>
          <a:stretch>
            <a:fillRect/>
          </a:stretch>
        </p:blipFill>
        <p:spPr>
          <a:xfrm>
            <a:off x="0" y="3067885"/>
            <a:ext cx="7362407" cy="3790115"/>
          </a:xfrm>
          <a:prstGeom prst="rect">
            <a:avLst/>
          </a:prstGeom>
        </p:spPr>
      </p:pic>
      <p:pic>
        <p:nvPicPr>
          <p:cNvPr id="9" name="Picture 8">
            <a:extLst>
              <a:ext uri="{FF2B5EF4-FFF2-40B4-BE49-F238E27FC236}">
                <a16:creationId xmlns:a16="http://schemas.microsoft.com/office/drawing/2014/main" id="{6A140D15-7E4E-D1B6-70C2-5BAB9360E86E}"/>
              </a:ext>
            </a:extLst>
          </p:cNvPr>
          <p:cNvPicPr>
            <a:picLocks noChangeAspect="1"/>
          </p:cNvPicPr>
          <p:nvPr/>
        </p:nvPicPr>
        <p:blipFill>
          <a:blip r:embed="rId4"/>
          <a:stretch>
            <a:fillRect/>
          </a:stretch>
        </p:blipFill>
        <p:spPr>
          <a:xfrm>
            <a:off x="7019779" y="5050849"/>
            <a:ext cx="4860534" cy="1442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0161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5330-E7CA-CE5A-4467-20E8FD302913}"/>
              </a:ext>
            </a:extLst>
          </p:cNvPr>
          <p:cNvSpPr>
            <a:spLocks noGrp="1"/>
          </p:cNvSpPr>
          <p:nvPr>
            <p:ph type="title"/>
          </p:nvPr>
        </p:nvSpPr>
        <p:spPr/>
        <p:txBody>
          <a:bodyPr/>
          <a:lstStyle/>
          <a:p>
            <a:r>
              <a:rPr lang="en-US" dirty="0"/>
              <a:t> </a:t>
            </a:r>
            <a:endParaRPr lang="en-IN" dirty="0"/>
          </a:p>
        </p:txBody>
      </p:sp>
      <p:sp>
        <p:nvSpPr>
          <p:cNvPr id="9" name="Content Placeholder 8">
            <a:extLst>
              <a:ext uri="{FF2B5EF4-FFF2-40B4-BE49-F238E27FC236}">
                <a16:creationId xmlns:a16="http://schemas.microsoft.com/office/drawing/2014/main" id="{6CA58370-DA4A-345B-2E32-FB3EC244CA2F}"/>
              </a:ext>
            </a:extLst>
          </p:cNvPr>
          <p:cNvSpPr>
            <a:spLocks noGrp="1"/>
          </p:cNvSpPr>
          <p:nvPr>
            <p:ph idx="1"/>
          </p:nvPr>
        </p:nvSpPr>
        <p:spPr/>
        <p:txBody>
          <a:bodyPr/>
          <a:lstStyle/>
          <a:p>
            <a:pPr marL="0" indent="0">
              <a:buNone/>
            </a:pPr>
            <a:r>
              <a:rPr lang="en-US" dirty="0"/>
              <a:t>    </a:t>
            </a:r>
            <a:endParaRPr lang="en-IN" dirty="0"/>
          </a:p>
        </p:txBody>
      </p:sp>
      <p:pic>
        <p:nvPicPr>
          <p:cNvPr id="10" name="Picture 9">
            <a:extLst>
              <a:ext uri="{FF2B5EF4-FFF2-40B4-BE49-F238E27FC236}">
                <a16:creationId xmlns:a16="http://schemas.microsoft.com/office/drawing/2014/main" id="{6012E443-BE97-DAE1-FE94-0E3E2A86A04A}"/>
              </a:ext>
            </a:extLst>
          </p:cNvPr>
          <p:cNvPicPr>
            <a:picLocks noChangeAspect="1"/>
          </p:cNvPicPr>
          <p:nvPr/>
        </p:nvPicPr>
        <p:blipFill>
          <a:blip r:embed="rId2"/>
          <a:stretch>
            <a:fillRect/>
          </a:stretch>
        </p:blipFill>
        <p:spPr>
          <a:xfrm>
            <a:off x="2335237" y="0"/>
            <a:ext cx="6330461" cy="6858000"/>
          </a:xfrm>
          <a:prstGeom prst="rect">
            <a:avLst/>
          </a:prstGeom>
        </p:spPr>
      </p:pic>
    </p:spTree>
    <p:extLst>
      <p:ext uri="{BB962C8B-B14F-4D97-AF65-F5344CB8AC3E}">
        <p14:creationId xmlns:p14="http://schemas.microsoft.com/office/powerpoint/2010/main" val="3486088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BD03-43F3-E2DF-1100-4915A4BB7B5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3C6DC48-3F0F-0697-E2E7-CEA6C0CDD701}"/>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812CDB87-3D01-70C3-099C-9B0B2BBB261D}"/>
              </a:ext>
            </a:extLst>
          </p:cNvPr>
          <p:cNvSpPr txBox="1"/>
          <p:nvPr/>
        </p:nvSpPr>
        <p:spPr>
          <a:xfrm>
            <a:off x="0" y="-4207"/>
            <a:ext cx="6098344" cy="369332"/>
          </a:xfrm>
          <a:prstGeom prst="rect">
            <a:avLst/>
          </a:prstGeom>
          <a:noFill/>
        </p:spPr>
        <p:txBody>
          <a:bodyPr wrap="square">
            <a:spAutoFit/>
          </a:bodyPr>
          <a:lstStyle/>
          <a:p>
            <a:pPr marL="342900" indent="-34290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K-Nearest </a:t>
            </a:r>
            <a:r>
              <a:rPr lang="en-IN" b="1" dirty="0" err="1">
                <a:latin typeface="Times New Roman" panose="02020603050405020304" pitchFamily="18" charset="0"/>
                <a:cs typeface="Times New Roman" panose="02020603050405020304" pitchFamily="18" charset="0"/>
              </a:rPr>
              <a:t>Neighbors</a:t>
            </a:r>
            <a:r>
              <a:rPr lang="en-IN" b="1" dirty="0">
                <a:latin typeface="Times New Roman" panose="02020603050405020304" pitchFamily="18" charset="0"/>
                <a:cs typeface="Times New Roman" panose="02020603050405020304" pitchFamily="18" charset="0"/>
              </a:rPr>
              <a:t> (KNN)-</a:t>
            </a:r>
          </a:p>
        </p:txBody>
      </p:sp>
      <p:sp>
        <p:nvSpPr>
          <p:cNvPr id="7" name="TextBox 6">
            <a:extLst>
              <a:ext uri="{FF2B5EF4-FFF2-40B4-BE49-F238E27FC236}">
                <a16:creationId xmlns:a16="http://schemas.microsoft.com/office/drawing/2014/main" id="{855ED9A3-5FD0-AD2A-C64B-189F77401FAB}"/>
              </a:ext>
            </a:extLst>
          </p:cNvPr>
          <p:cNvSpPr txBox="1"/>
          <p:nvPr/>
        </p:nvSpPr>
        <p:spPr>
          <a:xfrm>
            <a:off x="0" y="5515243"/>
            <a:ext cx="12192000" cy="132343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In </a:t>
            </a:r>
            <a:r>
              <a:rPr lang="en-US" sz="2000" b="1" dirty="0">
                <a:latin typeface="Times New Roman" panose="02020603050405020304" pitchFamily="18" charset="0"/>
                <a:cs typeface="Times New Roman" panose="02020603050405020304" pitchFamily="18" charset="0"/>
              </a:rPr>
              <a:t>KNN</a:t>
            </a:r>
            <a:r>
              <a:rPr lang="en-US" sz="2000" dirty="0">
                <a:latin typeface="Times New Roman" panose="02020603050405020304" pitchFamily="18" charset="0"/>
                <a:cs typeface="Times New Roman" panose="02020603050405020304" pitchFamily="18" charset="0"/>
              </a:rPr>
              <a:t>, the value of </a:t>
            </a:r>
            <a:r>
              <a:rPr lang="en-US" sz="2000" b="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 (number of neighbors) can start at 3, but as the data size grows, we usually increase </a:t>
            </a:r>
            <a:r>
              <a:rPr lang="en-US" sz="2000" b="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 to capture more details. The complexity of </a:t>
            </a:r>
            <a:r>
              <a:rPr lang="en-US" sz="2000" b="1" dirty="0">
                <a:latin typeface="Times New Roman" panose="02020603050405020304" pitchFamily="18" charset="0"/>
                <a:cs typeface="Times New Roman" panose="02020603050405020304" pitchFamily="18" charset="0"/>
              </a:rPr>
              <a:t>KNN</a:t>
            </a:r>
            <a:r>
              <a:rPr lang="en-US" sz="2000" dirty="0">
                <a:latin typeface="Times New Roman" panose="02020603050405020304" pitchFamily="18" charset="0"/>
                <a:cs typeface="Times New Roman" panose="02020603050405020304" pitchFamily="18" charset="0"/>
              </a:rPr>
              <a:t> increases with both the size of the data and the value of </a:t>
            </a:r>
            <a:r>
              <a:rPr lang="en-US" sz="2000" b="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 There’s no fixed value for </a:t>
            </a:r>
            <a:r>
              <a:rPr lang="en-US" sz="2000" b="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 and it’s chosen based on the data, often using methods like cross-validation. This flexibility makes </a:t>
            </a:r>
            <a:r>
              <a:rPr lang="en-US" sz="2000" b="1" dirty="0">
                <a:latin typeface="Times New Roman" panose="02020603050405020304" pitchFamily="18" charset="0"/>
                <a:cs typeface="Times New Roman" panose="02020603050405020304" pitchFamily="18" charset="0"/>
              </a:rPr>
              <a:t>KNN</a:t>
            </a:r>
            <a:r>
              <a:rPr lang="en-US" sz="2000" dirty="0">
                <a:latin typeface="Times New Roman" panose="02020603050405020304" pitchFamily="18" charset="0"/>
                <a:cs typeface="Times New Roman" panose="02020603050405020304" pitchFamily="18" charset="0"/>
              </a:rPr>
              <a:t> a non-parametric method.</a:t>
            </a:r>
            <a:endParaRPr lang="en-IN" sz="2000"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30B38D1-63E1-C494-DE9C-D410E3F0D08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 </a:t>
            </a:r>
            <a:endParaRPr lang="en-IN" dirty="0"/>
          </a:p>
        </p:txBody>
      </p:sp>
      <p:pic>
        <p:nvPicPr>
          <p:cNvPr id="10" name="Picture 9">
            <a:extLst>
              <a:ext uri="{FF2B5EF4-FFF2-40B4-BE49-F238E27FC236}">
                <a16:creationId xmlns:a16="http://schemas.microsoft.com/office/drawing/2014/main" id="{44D55D98-5FE5-EA86-0CAA-E1B84DCB41D6}"/>
              </a:ext>
            </a:extLst>
          </p:cNvPr>
          <p:cNvPicPr>
            <a:picLocks noChangeAspect="1"/>
          </p:cNvPicPr>
          <p:nvPr/>
        </p:nvPicPr>
        <p:blipFill>
          <a:blip r:embed="rId2"/>
          <a:stretch>
            <a:fillRect/>
          </a:stretch>
        </p:blipFill>
        <p:spPr>
          <a:xfrm>
            <a:off x="0" y="369560"/>
            <a:ext cx="10478992" cy="5069483"/>
          </a:xfrm>
          <a:prstGeom prst="rect">
            <a:avLst/>
          </a:prstGeom>
        </p:spPr>
      </p:pic>
    </p:spTree>
    <p:extLst>
      <p:ext uri="{BB962C8B-B14F-4D97-AF65-F5344CB8AC3E}">
        <p14:creationId xmlns:p14="http://schemas.microsoft.com/office/powerpoint/2010/main" val="450437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5233-7572-3106-C2FF-7DFC2E27573B}"/>
              </a:ext>
            </a:extLst>
          </p:cNvPr>
          <p:cNvSpPr>
            <a:spLocks noGrp="1"/>
          </p:cNvSpPr>
          <p:nvPr>
            <p:ph type="title"/>
          </p:nvPr>
        </p:nvSpPr>
        <p:spPr>
          <a:xfrm>
            <a:off x="0" y="1"/>
            <a:ext cx="12192000" cy="681036"/>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Parameter Estimation</a:t>
            </a:r>
          </a:p>
        </p:txBody>
      </p:sp>
      <p:sp>
        <p:nvSpPr>
          <p:cNvPr id="3" name="Content Placeholder 2">
            <a:extLst>
              <a:ext uri="{FF2B5EF4-FFF2-40B4-BE49-F238E27FC236}">
                <a16:creationId xmlns:a16="http://schemas.microsoft.com/office/drawing/2014/main" id="{8C5B70A7-E796-3415-6089-71390D14B7F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107D509-98AB-5281-78FB-BC352D7AA8BD}"/>
              </a:ext>
            </a:extLst>
          </p:cNvPr>
          <p:cNvPicPr>
            <a:picLocks noChangeAspect="1"/>
          </p:cNvPicPr>
          <p:nvPr/>
        </p:nvPicPr>
        <p:blipFill rotWithShape="1">
          <a:blip r:embed="rId2"/>
          <a:srcRect t="4315"/>
          <a:stretch/>
        </p:blipFill>
        <p:spPr>
          <a:xfrm>
            <a:off x="0" y="534571"/>
            <a:ext cx="7315200" cy="2726677"/>
          </a:xfrm>
          <a:prstGeom prst="rect">
            <a:avLst/>
          </a:prstGeom>
        </p:spPr>
      </p:pic>
      <p:pic>
        <p:nvPicPr>
          <p:cNvPr id="7" name="Picture 6">
            <a:extLst>
              <a:ext uri="{FF2B5EF4-FFF2-40B4-BE49-F238E27FC236}">
                <a16:creationId xmlns:a16="http://schemas.microsoft.com/office/drawing/2014/main" id="{B769BE20-BD07-92B1-BF7C-35A4891A58B4}"/>
              </a:ext>
            </a:extLst>
          </p:cNvPr>
          <p:cNvPicPr>
            <a:picLocks noChangeAspect="1"/>
          </p:cNvPicPr>
          <p:nvPr/>
        </p:nvPicPr>
        <p:blipFill>
          <a:blip r:embed="rId3"/>
          <a:stretch>
            <a:fillRect/>
          </a:stretch>
        </p:blipFill>
        <p:spPr>
          <a:xfrm>
            <a:off x="0" y="3243758"/>
            <a:ext cx="6780628" cy="2029917"/>
          </a:xfrm>
          <a:prstGeom prst="rect">
            <a:avLst/>
          </a:prstGeom>
        </p:spPr>
      </p:pic>
      <p:pic>
        <p:nvPicPr>
          <p:cNvPr id="9" name="Picture 8">
            <a:extLst>
              <a:ext uri="{FF2B5EF4-FFF2-40B4-BE49-F238E27FC236}">
                <a16:creationId xmlns:a16="http://schemas.microsoft.com/office/drawing/2014/main" id="{4FF01CCA-25EA-EF26-A6EA-5CED8F481ABE}"/>
              </a:ext>
            </a:extLst>
          </p:cNvPr>
          <p:cNvPicPr>
            <a:picLocks noChangeAspect="1"/>
          </p:cNvPicPr>
          <p:nvPr/>
        </p:nvPicPr>
        <p:blipFill>
          <a:blip r:embed="rId4"/>
          <a:stretch>
            <a:fillRect/>
          </a:stretch>
        </p:blipFill>
        <p:spPr>
          <a:xfrm>
            <a:off x="0" y="5261041"/>
            <a:ext cx="7118252" cy="1596958"/>
          </a:xfrm>
          <a:prstGeom prst="rect">
            <a:avLst/>
          </a:prstGeom>
        </p:spPr>
      </p:pic>
    </p:spTree>
    <p:extLst>
      <p:ext uri="{BB962C8B-B14F-4D97-AF65-F5344CB8AC3E}">
        <p14:creationId xmlns:p14="http://schemas.microsoft.com/office/powerpoint/2010/main" val="1024337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832A-2A5A-4A2C-F16B-AEF2C076A7C8}"/>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06A1722-7C35-3C1B-5B25-F113CC202E13}"/>
              </a:ext>
            </a:extLst>
          </p:cNvPr>
          <p:cNvPicPr>
            <a:picLocks noGrp="1" noChangeAspect="1"/>
          </p:cNvPicPr>
          <p:nvPr>
            <p:ph idx="1"/>
          </p:nvPr>
        </p:nvPicPr>
        <p:blipFill>
          <a:blip r:embed="rId2"/>
          <a:stretch>
            <a:fillRect/>
          </a:stretch>
        </p:blipFill>
        <p:spPr>
          <a:xfrm>
            <a:off x="0" y="494982"/>
            <a:ext cx="10429593" cy="4351338"/>
          </a:xfrm>
        </p:spPr>
      </p:pic>
      <p:sp>
        <p:nvSpPr>
          <p:cNvPr id="7" name="TextBox 6">
            <a:extLst>
              <a:ext uri="{FF2B5EF4-FFF2-40B4-BE49-F238E27FC236}">
                <a16:creationId xmlns:a16="http://schemas.microsoft.com/office/drawing/2014/main" id="{EC3E50AD-055A-7576-4E71-4F144A857F52}"/>
              </a:ext>
            </a:extLst>
          </p:cNvPr>
          <p:cNvSpPr txBox="1"/>
          <p:nvPr/>
        </p:nvSpPr>
        <p:spPr>
          <a:xfrm>
            <a:off x="0" y="-4207"/>
            <a:ext cx="6098344" cy="369332"/>
          </a:xfrm>
          <a:prstGeom prst="rect">
            <a:avLst/>
          </a:prstGeom>
          <a:noFill/>
        </p:spPr>
        <p:txBody>
          <a:bodyPr wrap="square">
            <a:spAutoFit/>
          </a:bodyPr>
          <a:lstStyle/>
          <a:p>
            <a:pPr marL="342900" indent="-34290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Support Vector Machine-</a:t>
            </a:r>
          </a:p>
        </p:txBody>
      </p:sp>
      <p:pic>
        <p:nvPicPr>
          <p:cNvPr id="9" name="Picture 8">
            <a:extLst>
              <a:ext uri="{FF2B5EF4-FFF2-40B4-BE49-F238E27FC236}">
                <a16:creationId xmlns:a16="http://schemas.microsoft.com/office/drawing/2014/main" id="{DB306ADC-1914-A963-B87A-03B1931D7FCB}"/>
              </a:ext>
            </a:extLst>
          </p:cNvPr>
          <p:cNvPicPr>
            <a:picLocks noChangeAspect="1"/>
          </p:cNvPicPr>
          <p:nvPr/>
        </p:nvPicPr>
        <p:blipFill>
          <a:blip r:embed="rId3"/>
          <a:stretch>
            <a:fillRect/>
          </a:stretch>
        </p:blipFill>
        <p:spPr>
          <a:xfrm>
            <a:off x="5214796" y="4659484"/>
            <a:ext cx="6381750" cy="2085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2961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B04E-0A08-A9DB-DC2B-9283FF1BD351}"/>
              </a:ext>
            </a:extLst>
          </p:cNvPr>
          <p:cNvSpPr>
            <a:spLocks noGrp="1"/>
          </p:cNvSpPr>
          <p:nvPr>
            <p:ph type="title"/>
          </p:nvPr>
        </p:nvSpPr>
        <p:spPr/>
        <p:txBody>
          <a:bodyPr/>
          <a:lstStyle/>
          <a:p>
            <a:r>
              <a:rPr lang="en-US" dirty="0"/>
              <a:t> </a:t>
            </a:r>
            <a:endParaRPr lang="en-IN" dirty="0"/>
          </a:p>
        </p:txBody>
      </p:sp>
      <p:pic>
        <p:nvPicPr>
          <p:cNvPr id="9" name="Content Placeholder 8">
            <a:extLst>
              <a:ext uri="{FF2B5EF4-FFF2-40B4-BE49-F238E27FC236}">
                <a16:creationId xmlns:a16="http://schemas.microsoft.com/office/drawing/2014/main" id="{A89BFF9C-A3ED-25E6-D205-F214E47A3FB9}"/>
              </a:ext>
            </a:extLst>
          </p:cNvPr>
          <p:cNvPicPr>
            <a:picLocks noGrp="1" noChangeAspect="1"/>
          </p:cNvPicPr>
          <p:nvPr>
            <p:ph idx="1"/>
          </p:nvPr>
        </p:nvPicPr>
        <p:blipFill>
          <a:blip r:embed="rId2"/>
          <a:stretch>
            <a:fillRect/>
          </a:stretch>
        </p:blipFill>
        <p:spPr>
          <a:xfrm>
            <a:off x="0" y="365125"/>
            <a:ext cx="12192000" cy="6326602"/>
          </a:xfrm>
        </p:spPr>
      </p:pic>
    </p:spTree>
    <p:extLst>
      <p:ext uri="{BB962C8B-B14F-4D97-AF65-F5344CB8AC3E}">
        <p14:creationId xmlns:p14="http://schemas.microsoft.com/office/powerpoint/2010/main" val="3721503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6CB8-963D-4A66-BC39-9D9DDACC6F36}"/>
              </a:ext>
            </a:extLst>
          </p:cNvPr>
          <p:cNvSpPr>
            <a:spLocks noGrp="1"/>
          </p:cNvSpPr>
          <p:nvPr>
            <p:ph type="title"/>
          </p:nvPr>
        </p:nvSpPr>
        <p:spPr>
          <a:xfrm>
            <a:off x="0" y="1"/>
            <a:ext cx="11353800" cy="872196"/>
          </a:xfrm>
        </p:spPr>
        <p:txBody>
          <a:bodyPr>
            <a:normAutofit/>
          </a:bodyPr>
          <a:lstStyle/>
          <a:p>
            <a:pPr algn="ctr"/>
            <a:r>
              <a:rPr lang="en-US" sz="4000" b="1" dirty="0">
                <a:latin typeface="Times New Roman" panose="02020603050405020304" pitchFamily="18" charset="0"/>
                <a:cs typeface="Times New Roman" panose="02020603050405020304" pitchFamily="18" charset="0"/>
              </a:rPr>
              <a:t>Parametric Classification:-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591857-8E28-96C5-D9CB-95BB88C0D478}"/>
              </a:ext>
            </a:extLst>
          </p:cNvPr>
          <p:cNvSpPr>
            <a:spLocks noGrp="1"/>
          </p:cNvSpPr>
          <p:nvPr>
            <p:ph idx="1"/>
          </p:nvPr>
        </p:nvSpPr>
        <p:spPr>
          <a:xfrm>
            <a:off x="0" y="872196"/>
            <a:ext cx="12192000" cy="598580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Linear Regression, Logistic Regression, Naive Bayes, etc., were covered in our previous unit. In this unit, we are focusing on another parametric classification method: </a:t>
            </a:r>
            <a:r>
              <a:rPr lang="en-US" sz="2400" b="1" dirty="0">
                <a:latin typeface="Times New Roman" panose="02020603050405020304" pitchFamily="18" charset="0"/>
                <a:cs typeface="Times New Roman" panose="02020603050405020304" pitchFamily="18" charset="0"/>
              </a:rPr>
              <a:t>Perceptron</a:t>
            </a:r>
            <a:r>
              <a:rPr lang="en-US" sz="2400" dirty="0">
                <a:latin typeface="Times New Roman" panose="02020603050405020304" pitchFamily="18" charset="0"/>
                <a:cs typeface="Times New Roman" panose="02020603050405020304" pitchFamily="18" charset="0"/>
              </a:rPr>
              <a:t>.</a:t>
            </a:r>
          </a:p>
          <a:p>
            <a:pPr marL="0" indent="0">
              <a:buNone/>
            </a:pPr>
            <a:r>
              <a:rPr lang="en-US" sz="3200" b="1" dirty="0">
                <a:latin typeface="Times New Roman" panose="02020603050405020304" pitchFamily="18" charset="0"/>
                <a:cs typeface="Times New Roman" panose="02020603050405020304" pitchFamily="18" charset="0"/>
              </a:rPr>
              <a:t>Perceptron-</a:t>
            </a:r>
            <a:endParaRPr lang="en-IN" sz="32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02B9B5C-7667-4572-8A31-6206A8C5315E}"/>
              </a:ext>
            </a:extLst>
          </p:cNvPr>
          <p:cNvPicPr>
            <a:picLocks noChangeAspect="1"/>
          </p:cNvPicPr>
          <p:nvPr/>
        </p:nvPicPr>
        <p:blipFill>
          <a:blip r:embed="rId2"/>
          <a:stretch>
            <a:fillRect/>
          </a:stretch>
        </p:blipFill>
        <p:spPr>
          <a:xfrm>
            <a:off x="0" y="2349304"/>
            <a:ext cx="10241280" cy="4508695"/>
          </a:xfrm>
          <a:prstGeom prst="rect">
            <a:avLst/>
          </a:prstGeom>
        </p:spPr>
      </p:pic>
    </p:spTree>
    <p:extLst>
      <p:ext uri="{BB962C8B-B14F-4D97-AF65-F5344CB8AC3E}">
        <p14:creationId xmlns:p14="http://schemas.microsoft.com/office/powerpoint/2010/main" val="834996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877</Words>
  <Application>Microsoft Office PowerPoint</Application>
  <PresentationFormat>Widescreen</PresentationFormat>
  <Paragraphs>118</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Times New Roman</vt:lpstr>
      <vt:lpstr>Wingdings</vt:lpstr>
      <vt:lpstr>Office Theme</vt:lpstr>
      <vt:lpstr>Machine Learning</vt:lpstr>
      <vt:lpstr>Parametric Methods </vt:lpstr>
      <vt:lpstr> </vt:lpstr>
      <vt:lpstr> </vt:lpstr>
      <vt:lpstr>Non-Parametric Methods</vt:lpstr>
      <vt:lpstr> </vt:lpstr>
      <vt:lpstr> </vt:lpstr>
      <vt:lpstr> </vt:lpstr>
      <vt:lpstr>Parametric Classification:-</vt:lpstr>
      <vt:lpstr> </vt:lpstr>
      <vt:lpstr> </vt:lpstr>
      <vt:lpstr> </vt:lpstr>
      <vt:lpstr> </vt:lpstr>
      <vt:lpstr> </vt:lpstr>
      <vt:lpstr>Let’s see numericals:-</vt:lpstr>
      <vt:lpstr> </vt:lpstr>
      <vt:lpstr> </vt:lpstr>
      <vt:lpstr> </vt:lpstr>
      <vt:lpstr> </vt:lpstr>
      <vt:lpstr> </vt:lpstr>
      <vt:lpstr> </vt:lpstr>
      <vt:lpstr> </vt:lpstr>
      <vt:lpstr> </vt:lpstr>
      <vt:lpstr> </vt:lpstr>
      <vt:lpstr>  </vt:lpstr>
      <vt:lpstr>Maximum Likelihood Estimation (MLE)</vt:lpstr>
      <vt:lpstr> </vt:lpstr>
      <vt:lpstr> </vt:lpstr>
      <vt:lpstr> </vt:lpstr>
      <vt:lpstr> </vt:lpstr>
      <vt:lpstr> </vt:lpstr>
      <vt:lpstr>Another numerical:-</vt:lpstr>
      <vt:lpstr> </vt:lpstr>
      <vt:lpstr> </vt:lpstr>
      <vt:lpstr> </vt:lpstr>
      <vt:lpstr> </vt:lpstr>
      <vt:lpstr> </vt:lpstr>
      <vt:lpstr> </vt:lpstr>
      <vt:lpstr>Bias and Variance</vt:lpstr>
      <vt:lpstr> </vt:lpstr>
      <vt:lpstr> </vt:lpstr>
      <vt:lpstr> </vt:lpstr>
      <vt:lpstr> </vt:lpstr>
      <vt:lpstr> </vt:lpstr>
      <vt:lpstr> </vt:lpstr>
      <vt:lpstr> </vt:lpstr>
      <vt:lpstr> </vt:lpstr>
      <vt:lpstr> </vt:lpstr>
      <vt:lpstr> </vt:lpstr>
      <vt:lpstr> </vt:lpstr>
      <vt:lpstr>The Bayes’ Estimator</vt:lpstr>
      <vt:lpstr> </vt:lpstr>
      <vt:lpstr> </vt:lpstr>
      <vt:lpstr> </vt:lpstr>
      <vt:lpstr> </vt:lpstr>
      <vt:lpstr> </vt:lpstr>
      <vt:lpstr> </vt:lpstr>
      <vt:lpstr> </vt:lpstr>
      <vt:lpstr> </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Pratiksha Panda</dc:creator>
  <cp:lastModifiedBy>Pratiksha Panda</cp:lastModifiedBy>
  <cp:revision>39</cp:revision>
  <dcterms:created xsi:type="dcterms:W3CDTF">2025-01-15T13:42:34Z</dcterms:created>
  <dcterms:modified xsi:type="dcterms:W3CDTF">2025-01-24T16:58:53Z</dcterms:modified>
</cp:coreProperties>
</file>